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356" r:id="rId2"/>
    <p:sldId id="403" r:id="rId3"/>
    <p:sldId id="395" r:id="rId4"/>
    <p:sldId id="396" r:id="rId5"/>
    <p:sldId id="397" r:id="rId6"/>
    <p:sldId id="398" r:id="rId7"/>
    <p:sldId id="399" r:id="rId8"/>
    <p:sldId id="400" r:id="rId9"/>
    <p:sldId id="401" r:id="rId10"/>
    <p:sldId id="402" r:id="rId11"/>
    <p:sldId id="384" r:id="rId12"/>
    <p:sldId id="389" r:id="rId13"/>
    <p:sldId id="391" r:id="rId14"/>
    <p:sldId id="382" r:id="rId15"/>
    <p:sldId id="335" r:id="rId16"/>
    <p:sldId id="336" r:id="rId17"/>
    <p:sldId id="340" r:id="rId18"/>
    <p:sldId id="393" r:id="rId19"/>
    <p:sldId id="341" r:id="rId20"/>
    <p:sldId id="375" r:id="rId21"/>
    <p:sldId id="347" r:id="rId22"/>
    <p:sldId id="352" r:id="rId23"/>
  </p:sldIdLst>
  <p:sldSz cx="9144000" cy="5143500" type="screen16x9"/>
  <p:notesSz cx="9144000" cy="6858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43F319"/>
    <a:srgbClr val="39373A"/>
    <a:srgbClr val="5ECD0F"/>
    <a:srgbClr val="5AD00A"/>
    <a:srgbClr val="2CBA0A"/>
    <a:srgbClr val="9CEB37"/>
    <a:srgbClr val="35E20C"/>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3" d="100"/>
          <a:sy n="93" d="100"/>
        </p:scale>
        <p:origin x="-414" y="-90"/>
      </p:cViewPr>
      <p:guideLst>
        <p:guide orient="horz" pos="1393"/>
        <p:guide pos="431"/>
      </p:guideLst>
    </p:cSldViewPr>
  </p:slideViewPr>
  <p:notesTextViewPr>
    <p:cViewPr>
      <p:scale>
        <a:sx n="1" d="1"/>
        <a:sy n="1" d="1"/>
      </p:scale>
      <p:origin x="0" y="0"/>
    </p:cViewPr>
  </p:notesTextViewPr>
  <p:notesViewPr>
    <p:cSldViewPr>
      <p:cViewPr varScale="1">
        <p:scale>
          <a:sx n="71" d="100"/>
          <a:sy n="71" d="100"/>
        </p:scale>
        <p:origin x="-2058" y="-102"/>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F5AD6484-01B5-48D7-A6B6-E0B0AE4787B0}" type="datetimeFigureOut">
              <a:rPr lang="zh-CN" altLang="en-US"/>
              <a:pPr>
                <a:defRPr/>
              </a:pPr>
              <a:t>2015/1/4</a:t>
            </a:fld>
            <a:endParaRPr lang="zh-CN" altLang="en-US"/>
          </a:p>
        </p:txBody>
      </p:sp>
      <p:sp>
        <p:nvSpPr>
          <p:cNvPr id="4" name="页脚占位符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D3FBD539-B6DE-44FA-B75A-B3DF55CB5DA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2F8A8A8-68B4-4EBC-A636-9A0DDAB4B443}" type="datetimeFigureOut">
              <a:rPr lang="zh-CN" altLang="en-US"/>
              <a:pPr>
                <a:defRPr/>
              </a:pPr>
              <a:t>2015/1/4</a:t>
            </a:fld>
            <a:endParaRPr lang="zh-CN" altLang="en-US"/>
          </a:p>
        </p:txBody>
      </p:sp>
      <p:sp>
        <p:nvSpPr>
          <p:cNvPr id="4" name="幻灯片图像占位符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6078F222-04BA-491A-9514-E6B08A9D745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TextEdit="1"/>
          </p:cNvSpPr>
          <p:nvPr>
            <p:ph type="sldImg"/>
          </p:nvPr>
        </p:nvSpPr>
        <p:spPr bwMode="auto">
          <a:noFill/>
          <a:ln>
            <a:solidFill>
              <a:srgbClr val="000000"/>
            </a:solidFill>
            <a:miter lim="800000"/>
            <a:headEnd/>
            <a:tailEnd/>
          </a:ln>
        </p:spPr>
      </p:sp>
      <p:sp>
        <p:nvSpPr>
          <p:cNvPr id="1843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headEnd/>
            <a:tailEnd/>
          </a:ln>
        </p:spPr>
      </p:sp>
      <p:sp>
        <p:nvSpPr>
          <p:cNvPr id="450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CN" b="1" smtClean="0">
                <a:latin typeface="Times New Roman" pitchFamily="18" charset="0"/>
                <a:cs typeface="Times New Roman" pitchFamily="18" charset="0"/>
              </a:rPr>
              <a:t>1.</a:t>
            </a:r>
            <a:r>
              <a:rPr lang="zh-CN" altLang="en-US" b="1" smtClean="0">
                <a:latin typeface="Times New Roman" pitchFamily="18" charset="0"/>
                <a:cs typeface="Times New Roman" pitchFamily="18" charset="0"/>
              </a:rPr>
              <a:t>喷一张关于</a:t>
            </a:r>
            <a:r>
              <a:rPr lang="en-US" altLang="zh-CN" b="1" smtClean="0">
                <a:latin typeface="Times New Roman" pitchFamily="18" charset="0"/>
                <a:cs typeface="Times New Roman" pitchFamily="18" charset="0"/>
              </a:rPr>
              <a:t>Pompeii </a:t>
            </a:r>
            <a:r>
              <a:rPr lang="zh-CN" altLang="en-US" b="1" smtClean="0">
                <a:latin typeface="Times New Roman" pitchFamily="18" charset="0"/>
                <a:cs typeface="Times New Roman" pitchFamily="18" charset="0"/>
              </a:rPr>
              <a:t>的地图</a:t>
            </a:r>
            <a:r>
              <a:rPr lang="en-US" altLang="zh-CN" smtClean="0">
                <a:latin typeface="Times New Roman" pitchFamily="18" charset="0"/>
                <a:cs typeface="Times New Roman" pitchFamily="18" charset="0"/>
              </a:rPr>
              <a:t>The Terra Cotta Warriors and Horses Time Capsule</a:t>
            </a:r>
            <a:endParaRPr lang="zh-CN" altLang="en-US" smtClean="0">
              <a:latin typeface="Times New Roman" pitchFamily="18" charset="0"/>
              <a:cs typeface="Times New Roman" pitchFamily="18" charset="0"/>
            </a:endParaRPr>
          </a:p>
          <a:p>
            <a:pPr eaLnBrk="1" hangingPunct="1">
              <a:spcBef>
                <a:spcPct val="0"/>
              </a:spcBef>
            </a:pPr>
            <a:endParaRPr lang="zh-CN" altLang="en-US" smtClean="0">
              <a:latin typeface="Times New Roman" pitchFamily="18" charset="0"/>
              <a:cs typeface="Times New Roman" pitchFamily="18" charset="0"/>
            </a:endParaRPr>
          </a:p>
          <a:p>
            <a:pPr eaLnBrk="1" hangingPunct="1">
              <a:spcBef>
                <a:spcPct val="0"/>
              </a:spcBef>
            </a:pPr>
            <a:endParaRPr lang="en-US" altLang="zh-CN" b="1" smtClean="0">
              <a:latin typeface="Times New Roman" pitchFamily="18" charset="0"/>
              <a:cs typeface="Times New Roman" pitchFamily="18" charset="0"/>
            </a:endParaRPr>
          </a:p>
          <a:p>
            <a:pPr eaLnBrk="1" hangingPunct="1">
              <a:spcBef>
                <a:spcPct val="0"/>
              </a:spcBef>
            </a:pPr>
            <a:r>
              <a:rPr lang="en-US" altLang="zh-CN" b="1" smtClean="0">
                <a:latin typeface="Times New Roman" pitchFamily="18" charset="0"/>
                <a:cs typeface="Times New Roman" pitchFamily="18" charset="0"/>
              </a:rPr>
              <a:t>2.</a:t>
            </a:r>
            <a:r>
              <a:rPr lang="zh-CN" altLang="en-US" b="1" smtClean="0">
                <a:latin typeface="Times New Roman" pitchFamily="18" charset="0"/>
                <a:cs typeface="Times New Roman" pitchFamily="18" charset="0"/>
              </a:rPr>
              <a:t>喷几张</a:t>
            </a:r>
            <a:r>
              <a:rPr lang="en-US" altLang="zh-CN" b="1" smtClean="0">
                <a:latin typeface="Times New Roman" pitchFamily="18" charset="0"/>
                <a:cs typeface="Times New Roman" pitchFamily="18" charset="0"/>
              </a:rPr>
              <a:t>Pompeii</a:t>
            </a:r>
            <a:r>
              <a:rPr lang="zh-CN" altLang="en-US" b="1" smtClean="0">
                <a:latin typeface="Times New Roman" pitchFamily="18" charset="0"/>
                <a:cs typeface="Times New Roman" pitchFamily="18" charset="0"/>
              </a:rPr>
              <a:t>现在的照片</a:t>
            </a:r>
          </a:p>
          <a:p>
            <a:pPr eaLnBrk="1" hangingPunct="1">
              <a:spcBef>
                <a:spcPct val="0"/>
              </a:spcBef>
            </a:pPr>
            <a:endParaRPr lang="zh-CN" altLang="en-US" smtClean="0"/>
          </a:p>
        </p:txBody>
      </p:sp>
      <p:sp>
        <p:nvSpPr>
          <p:cNvPr id="4198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5AADF60-EFC8-4D89-9DAE-2272DEB6C6C2}" type="slidenum">
              <a:rPr lang="zh-CN" altLang="en-US"/>
              <a:pPr fontAlgn="base">
                <a:spcBef>
                  <a:spcPct val="0"/>
                </a:spcBef>
                <a:spcAft>
                  <a:spcPct val="0"/>
                </a:spcAft>
                <a:defRPr/>
              </a:pPr>
              <a:t>22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p:nvPr>
        </p:nvSpPr>
        <p:spPr bwMode="auto">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253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F874D2F-67F5-4D0B-B6BC-12C876EE44F5}" type="slidenum">
              <a:rPr lang="zh-CN" altLang="en-US"/>
              <a:pPr fontAlgn="base">
                <a:spcBef>
                  <a:spcPct val="0"/>
                </a:spcBef>
                <a:spcAft>
                  <a:spcPct val="0"/>
                </a:spcAft>
                <a:defRPr/>
              </a:pPr>
              <a:t>11</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457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D8FA663-F411-4F79-990F-A781A0CF80B1}" type="slidenum">
              <a:rPr lang="zh-CN" altLang="en-US"/>
              <a:pPr fontAlgn="base">
                <a:spcBef>
                  <a:spcPct val="0"/>
                </a:spcBef>
                <a:spcAft>
                  <a:spcPct val="0"/>
                </a:spcAft>
                <a:defRPr/>
              </a:pPr>
              <a:t>12</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headEnd/>
            <a:tailEnd/>
          </a:ln>
        </p:spPr>
      </p:sp>
      <p:sp>
        <p:nvSpPr>
          <p:cNvPr id="296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62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7C3203-797C-49E0-9692-A2DC3CDD9BF9}" type="slidenum">
              <a:rPr lang="zh-CN" altLang="en-US"/>
              <a:pPr fontAlgn="base">
                <a:spcBef>
                  <a:spcPct val="0"/>
                </a:spcBef>
                <a:spcAft>
                  <a:spcPct val="0"/>
                </a:spcAft>
                <a:defRPr/>
              </a:pPr>
              <a:t>13</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bwMode="auto">
          <a:noFill/>
          <a:ln>
            <a:solidFill>
              <a:srgbClr val="000000"/>
            </a:solidFill>
            <a:miter lim="800000"/>
            <a:headEnd/>
            <a:tailEnd/>
          </a:ln>
        </p:spPr>
      </p:sp>
      <p:sp>
        <p:nvSpPr>
          <p:cNvPr id="317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67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D9A421-943E-4F5F-9FC0-1F4D6EBAF8E3}" type="slidenum">
              <a:rPr lang="zh-CN" altLang="en-US"/>
              <a:pPr fontAlgn="base">
                <a:spcBef>
                  <a:spcPct val="0"/>
                </a:spcBef>
                <a:spcAft>
                  <a:spcPct val="0"/>
                </a:spcAft>
                <a:defRPr/>
              </a:pPr>
              <a:t>14</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noFill/>
          <a:ln>
            <a:solidFill>
              <a:srgbClr val="000000"/>
            </a:solidFill>
            <a:miter lim="800000"/>
            <a:headEnd/>
            <a:tailEnd/>
          </a:ln>
        </p:spPr>
      </p:sp>
      <p:sp>
        <p:nvSpPr>
          <p:cNvPr id="348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b="1" smtClean="0">
                <a:latin typeface="Times New Roman" pitchFamily="18" charset="0"/>
                <a:cs typeface="Times New Roman" pitchFamily="18" charset="0"/>
              </a:rPr>
              <a:t>口头叙述倒叙运用的目的</a:t>
            </a:r>
          </a:p>
          <a:p>
            <a:pPr eaLnBrk="1" hangingPunct="1">
              <a:spcBef>
                <a:spcPct val="0"/>
              </a:spcBef>
            </a:pPr>
            <a:endParaRPr lang="zh-CN" altLang="en-US" smtClean="0"/>
          </a:p>
        </p:txBody>
      </p:sp>
      <p:sp>
        <p:nvSpPr>
          <p:cNvPr id="317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F54E3EF-B5E5-42F1-B0BC-0382967F4256}" type="slidenum">
              <a:rPr lang="zh-CN" altLang="en-US"/>
              <a:pPr fontAlgn="base">
                <a:spcBef>
                  <a:spcPct val="0"/>
                </a:spcBef>
                <a:spcAft>
                  <a:spcPct val="0"/>
                </a:spcAft>
                <a:defRPr/>
              </a:pPr>
              <a:t>16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bwMode="auto">
          <a:noFill/>
          <a:ln>
            <a:solidFill>
              <a:srgbClr val="000000"/>
            </a:solidFill>
            <a:miter lim="800000"/>
            <a:headEnd/>
            <a:tailEnd/>
          </a:ln>
        </p:spPr>
      </p:sp>
      <p:sp>
        <p:nvSpPr>
          <p:cNvPr id="368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CN" smtClean="0"/>
              <a:t>How the author creates the horror of the eruption?</a:t>
            </a:r>
            <a:endParaRPr lang="zh-CN" altLang="en-US" smtClean="0"/>
          </a:p>
        </p:txBody>
      </p:sp>
      <p:sp>
        <p:nvSpPr>
          <p:cNvPr id="337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0D0A60B-972D-4DA9-B332-87EB5B0B772D}" type="slidenum">
              <a:rPr lang="zh-CN" altLang="en-US"/>
              <a:pPr fontAlgn="base">
                <a:spcBef>
                  <a:spcPct val="0"/>
                </a:spcBef>
                <a:spcAft>
                  <a:spcPct val="0"/>
                </a:spcAft>
                <a:defRPr/>
              </a:pPr>
              <a:t>17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bwMode="auto">
          <a:noFill/>
          <a:ln>
            <a:solidFill>
              <a:srgbClr val="000000"/>
            </a:solidFill>
            <a:miter lim="800000"/>
            <a:headEnd/>
            <a:tailEnd/>
          </a:ln>
        </p:spPr>
      </p:sp>
      <p:sp>
        <p:nvSpPr>
          <p:cNvPr id="399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CN" b="1" smtClean="0">
                <a:latin typeface="Times New Roman" pitchFamily="18" charset="0"/>
                <a:cs typeface="Times New Roman" pitchFamily="18" charset="0"/>
              </a:rPr>
              <a:t>1. Why do people write about such terrible natural disasters? 2. Many people think human beings need to have a sense of humility toward nature. Do you share this view?   </a:t>
            </a:r>
            <a:r>
              <a:rPr lang="zh-CN" altLang="en-US" b="1" smtClean="0">
                <a:latin typeface="Times New Roman" pitchFamily="18" charset="0"/>
                <a:cs typeface="Times New Roman" pitchFamily="18" charset="0"/>
              </a:rPr>
              <a:t>材料或是图片关于：</a:t>
            </a:r>
            <a:r>
              <a:rPr lang="en-US" altLang="zh-CN" b="1" smtClean="0">
                <a:latin typeface="Times New Roman" pitchFamily="18" charset="0"/>
                <a:cs typeface="Times New Roman" pitchFamily="18" charset="0"/>
              </a:rPr>
              <a:t>Desertification; Sandstorm; Rising of the sea level…        </a:t>
            </a:r>
            <a:r>
              <a:rPr lang="zh-CN" altLang="en-US" b="1" smtClean="0">
                <a:latin typeface="Times New Roman" pitchFamily="18" charset="0"/>
                <a:cs typeface="Times New Roman" pitchFamily="18" charset="0"/>
              </a:rPr>
              <a:t>讨论自然灾害中告诉我们什么？</a:t>
            </a:r>
          </a:p>
          <a:p>
            <a:pPr eaLnBrk="1" hangingPunct="1">
              <a:spcBef>
                <a:spcPct val="0"/>
              </a:spcBef>
            </a:pPr>
            <a:endParaRPr lang="zh-CN" altLang="en-US" smtClean="0"/>
          </a:p>
        </p:txBody>
      </p:sp>
      <p:sp>
        <p:nvSpPr>
          <p:cNvPr id="3686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E40151F-9789-44DF-B240-B3A0D59ADF8E}" type="slidenum">
              <a:rPr lang="zh-CN" altLang="en-US"/>
              <a:pPr fontAlgn="base">
                <a:spcBef>
                  <a:spcPct val="0"/>
                </a:spcBef>
                <a:spcAft>
                  <a:spcPct val="0"/>
                </a:spcAft>
                <a:defRPr/>
              </a:pPr>
              <a:t>19</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bwMode="auto">
          <a:noFill/>
          <a:ln>
            <a:solidFill>
              <a:srgbClr val="000000"/>
            </a:solidFill>
            <a:miter lim="800000"/>
            <a:headEnd/>
            <a:tailEnd/>
          </a:ln>
        </p:spPr>
      </p:sp>
      <p:sp>
        <p:nvSpPr>
          <p:cNvPr id="430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93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F6C1984-3F85-4CB3-91C2-68560A951D7F}" type="slidenum">
              <a:rPr lang="zh-CN" altLang="en-US"/>
              <a:pPr fontAlgn="base">
                <a:spcBef>
                  <a:spcPct val="0"/>
                </a:spcBef>
                <a:spcAft>
                  <a:spcPct val="0"/>
                </a:spcAft>
                <a:defRPr/>
              </a:pPr>
              <a:t>21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useBgFill="1">
        <p:nvSpPr>
          <p:cNvPr id="2" name="矩形 2"/>
          <p:cNvSpPr/>
          <p:nvPr userDrawn="1"/>
        </p:nvSpPr>
        <p:spPr>
          <a:xfrm>
            <a:off x="6350" y="9525"/>
            <a:ext cx="9144000" cy="54006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2" name="椭圆 10"/>
          <p:cNvSpPr/>
          <p:nvPr userDrawn="1"/>
        </p:nvSpPr>
        <p:spPr>
          <a:xfrm>
            <a:off x="6702425" y="3022600"/>
            <a:ext cx="1900238" cy="19018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椭圆 5"/>
          <p:cNvSpPr/>
          <p:nvPr userDrawn="1"/>
        </p:nvSpPr>
        <p:spPr>
          <a:xfrm>
            <a:off x="6702425" y="3022600"/>
            <a:ext cx="1900238" cy="1901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TextBox 11"/>
          <p:cNvSpPr txBox="1"/>
          <p:nvPr userDrawn="1"/>
        </p:nvSpPr>
        <p:spPr>
          <a:xfrm>
            <a:off x="6896100" y="3700463"/>
            <a:ext cx="1512888" cy="522287"/>
          </a:xfrm>
          <a:prstGeom prst="rect">
            <a:avLst/>
          </a:prstGeom>
          <a:noFill/>
        </p:spPr>
        <p:txBody>
          <a:bodyPr>
            <a:spAutoFit/>
          </a:bodyPr>
          <a:lstStyle/>
          <a:p>
            <a:pPr>
              <a:defRPr/>
            </a:pPr>
            <a:r>
              <a:rPr lang="en-US" altLang="zh-CN" sz="2800" b="1">
                <a:solidFill>
                  <a:schemeClr val="bg1"/>
                </a:solidFill>
                <a:effectLst>
                  <a:outerShdw blurRad="38100" dist="38100" dir="2700000" algn="tl">
                    <a:srgbClr val="C0C0C0"/>
                  </a:outerShdw>
                </a:effectLst>
                <a:latin typeface="FrankRuehl" pitchFamily="34" charset="-79"/>
                <a:ea typeface="Adobe Gothic Std B"/>
                <a:cs typeface="FrankRuehl" pitchFamily="34" charset="-79"/>
              </a:rPr>
              <a:t>Contents</a:t>
            </a:r>
            <a:endParaRPr lang="zh-CN" altLang="en-US" sz="2800" b="1">
              <a:solidFill>
                <a:schemeClr val="bg1"/>
              </a:solidFill>
              <a:effectLst>
                <a:outerShdw blurRad="38100" dist="38100" dir="2700000" algn="tl">
                  <a:srgbClr val="C0C0C0"/>
                </a:outerShdw>
              </a:effectLst>
              <a:latin typeface="FrankRuehl" pitchFamily="34" charset="-79"/>
              <a:ea typeface="Adobe Gothic Std B"/>
              <a:cs typeface="FrankRuehl" pitchFamily="34" charset="-79"/>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grpId="0" nodeType="clickEffect">
                                  <p:stCondLst>
                                    <p:cond delay="0"/>
                                  </p:stCondLst>
                                  <p:childTnLst>
                                    <p:animMotion origin="layout" path="M 0.11892 0.00586 L 0.00434 0.00339 " pathEditMode="relative" rAng="0" ptsTypes="AA">
                                      <p:cBhvr>
                                        <p:cTn id="15" dur="2000" fill="hold"/>
                                        <p:tgtEl>
                                          <p:spTgt spid="4"/>
                                        </p:tgtEl>
                                        <p:attrNameLst>
                                          <p:attrName>ppt_x</p:attrName>
                                          <p:attrName>ppt_y</p:attrName>
                                        </p:attrNameLst>
                                      </p:cBhvr>
                                      <p:rCtr x="-5729" y="-123"/>
                                    </p:animMotion>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1"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1" r:id="rId2"/>
    <p:sldLayoutId id="2147483659" r:id="rId3"/>
    <p:sldLayoutId id="2147483652" r:id="rId4"/>
    <p:sldLayoutId id="2147483653" r:id="rId5"/>
    <p:sldLayoutId id="2147483654" r:id="rId6"/>
    <p:sldLayoutId id="2147483655" r:id="rId7"/>
    <p:sldLayoutId id="2147483656" r:id="rId8"/>
    <p:sldLayoutId id="2147483657" r:id="rId9"/>
  </p:sldLayoutIdLst>
  <p:transition spd="slow">
    <p:wipe dir="r"/>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upload.wikimedia.org/wikipedia/commons/e/ec/Isis.svg" TargetMode="Externa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www.tudou.com/programs/view/gQHkXXOQukE/"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upload.wikimedia.org/wikipedia/commons/5/5c/Pompeii_the_last_day_1.jp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upload.wikimedia.org/wikipedia/commons/5/58/Pompeii&amp;Vesuvius.JPG"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upload.wikimedia.org/wikipedia/commons/a/af/Vesuvius_from_plane.jpg" TargetMode="Externa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hyperlink" Target="//upload.wikimedia.org/wikipedia/commons/6/69/Wn%C4%99trze_krateru_Wezuwiusz.jp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en.wikipedia.org/wiki/File:8646_-_St_Petersburg_-_Hermitage_-_Jupiter2.jpg"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8688" y="1173163"/>
            <a:ext cx="7000875" cy="1398587"/>
          </a:xfrm>
          <a:prstGeom prst="rect">
            <a:avLst/>
          </a:prstGeom>
          <a:noFill/>
        </p:spPr>
        <p:txBody>
          <a:bodyPr>
            <a:spAutoFit/>
          </a:bodyPr>
          <a:lstStyle/>
          <a:p>
            <a:pPr algn="ctr" fontAlgn="auto">
              <a:lnSpc>
                <a:spcPts val="5000"/>
              </a:lnSpc>
              <a:spcBef>
                <a:spcPts val="0"/>
              </a:spcBef>
              <a:spcAft>
                <a:spcPts val="0"/>
              </a:spcAft>
              <a:defRPr/>
            </a:pPr>
            <a:r>
              <a:rPr lang="en-US" altLang="zh-CN" sz="4800" b="1" dirty="0">
                <a:latin typeface="华文隶书" panose="02010800040101010101" pitchFamily="2" charset="-122"/>
                <a:ea typeface="华文隶书" panose="02010800040101010101" pitchFamily="2" charset="-122"/>
              </a:rPr>
              <a:t> </a:t>
            </a:r>
            <a:r>
              <a:rPr lang="en-US" altLang="zh-CN" sz="4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Unit 10</a:t>
            </a:r>
          </a:p>
          <a:p>
            <a:pPr algn="ctr" fontAlgn="auto">
              <a:lnSpc>
                <a:spcPts val="5000"/>
              </a:lnSpc>
              <a:spcBef>
                <a:spcPts val="0"/>
              </a:spcBef>
              <a:spcAft>
                <a:spcPts val="0"/>
              </a:spcAft>
              <a:defRPr/>
            </a:pPr>
            <a:r>
              <a:rPr lang="en-US" altLang="zh-CN" sz="4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Text A  Pompeii</a:t>
            </a:r>
          </a:p>
        </p:txBody>
      </p:sp>
      <p:sp>
        <p:nvSpPr>
          <p:cNvPr id="13314" name="TextBox 2"/>
          <p:cNvSpPr txBox="1">
            <a:spLocks noChangeArrowheads="1"/>
          </p:cNvSpPr>
          <p:nvPr/>
        </p:nvSpPr>
        <p:spPr bwMode="auto">
          <a:xfrm>
            <a:off x="2705100" y="3714750"/>
            <a:ext cx="5010150" cy="733425"/>
          </a:xfrm>
          <a:prstGeom prst="rect">
            <a:avLst/>
          </a:prstGeom>
          <a:noFill/>
          <a:ln w="9525">
            <a:noFill/>
            <a:miter lim="800000"/>
            <a:headEnd/>
            <a:tailEnd/>
          </a:ln>
        </p:spPr>
        <p:txBody>
          <a:bodyPr>
            <a:spAutoFit/>
          </a:bodyPr>
          <a:lstStyle/>
          <a:p>
            <a:pPr>
              <a:lnSpc>
                <a:spcPts val="2500"/>
              </a:lnSpc>
            </a:pPr>
            <a:r>
              <a:rPr lang="en-US" altLang="zh-CN" b="1" i="1">
                <a:latin typeface="Times New Roman" pitchFamily="18" charset="0"/>
                <a:ea typeface="华文新魏"/>
                <a:cs typeface="Times New Roman" pitchFamily="18" charset="0"/>
              </a:rPr>
              <a:t>Contemporary College English (Book 2)</a:t>
            </a:r>
          </a:p>
          <a:p>
            <a:pPr>
              <a:lnSpc>
                <a:spcPts val="2500"/>
              </a:lnSpc>
            </a:pPr>
            <a:r>
              <a:rPr lang="en-US" altLang="zh-CN" b="1" i="1">
                <a:latin typeface="Times New Roman" pitchFamily="18" charset="0"/>
                <a:ea typeface="华文新魏"/>
                <a:cs typeface="Times New Roman" pitchFamily="18" charset="0"/>
              </a:rPr>
              <a:t>English Majors (Grade One)</a:t>
            </a:r>
          </a:p>
        </p:txBody>
      </p:sp>
    </p:spTree>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2"/>
          <p:cNvSpPr>
            <a:spLocks noGrp="1"/>
          </p:cNvSpPr>
          <p:nvPr>
            <p:ph idx="4294967295"/>
          </p:nvPr>
        </p:nvSpPr>
        <p:spPr bwMode="auto">
          <a:xfrm>
            <a:off x="285750" y="750888"/>
            <a:ext cx="6230938" cy="4251325"/>
          </a:xfrm>
          <a:prstGeom prst="rect">
            <a:avLst/>
          </a:prstGeom>
          <a:noFill/>
          <a:ln>
            <a:miter lim="800000"/>
            <a:headEnd/>
            <a:tailEnd/>
          </a:ln>
        </p:spPr>
        <p:txBody>
          <a:bodyPr/>
          <a:lstStyle/>
          <a:p>
            <a:pPr eaLnBrk="1" hangingPunct="1"/>
            <a:r>
              <a:rPr lang="en-US" altLang="zh-CN" sz="2000" b="1" smtClean="0"/>
              <a:t>Isis</a:t>
            </a:r>
            <a:r>
              <a:rPr lang="en-US" altLang="zh-CN" sz="2000" smtClean="0"/>
              <a:t> is a goddess in Ancient Egyptian religious beliefs. She was worshipped as the ideal mother and wife as well as the patron of nature and magic. She was the friend of slaves, sinners, artisans, and the downtrodden, and she listened to the prayers of the wealthy, maidens, aristocrats, and rulers. Isis is also known as protector of the dead and goddess of children.</a:t>
            </a:r>
          </a:p>
          <a:p>
            <a:pPr eaLnBrk="1" hangingPunct="1"/>
            <a:r>
              <a:rPr lang="en-US" altLang="zh-CN" sz="2000" smtClean="0"/>
              <a:t>The name Isis means "Throne". Her headdress is a throne. As the personification of the throne, she was an important representation of the pharaoh's power. The pharaoh was depicted as her child, who sat on the throne she provided.</a:t>
            </a:r>
            <a:endParaRPr lang="zh-CN" altLang="en-US" sz="2000" smtClean="0"/>
          </a:p>
        </p:txBody>
      </p:sp>
      <p:pic>
        <p:nvPicPr>
          <p:cNvPr id="23554" name="Picture 2" descr="File:Isis.svg">
            <a:hlinkClick r:id="rId2"/>
          </p:cNvPr>
          <p:cNvPicPr>
            <a:picLocks noChangeAspect="1" noChangeArrowheads="1"/>
          </p:cNvPicPr>
          <p:nvPr/>
        </p:nvPicPr>
        <p:blipFill>
          <a:blip r:embed="rId3"/>
          <a:srcRect/>
          <a:stretch>
            <a:fillRect/>
          </a:stretch>
        </p:blipFill>
        <p:spPr bwMode="auto">
          <a:xfrm>
            <a:off x="6786563" y="1285875"/>
            <a:ext cx="1820862" cy="2995613"/>
          </a:xfrm>
          <a:prstGeom prst="rect">
            <a:avLst/>
          </a:prstGeom>
          <a:noFill/>
          <a:ln w="9525">
            <a:noFill/>
            <a:miter lim="800000"/>
            <a:headEnd/>
            <a:tailEnd/>
          </a:ln>
        </p:spPr>
      </p:pic>
      <p:sp>
        <p:nvSpPr>
          <p:cNvPr id="23555" name="TextBox 6"/>
          <p:cNvSpPr txBox="1">
            <a:spLocks noChangeArrowheads="1"/>
          </p:cNvSpPr>
          <p:nvPr/>
        </p:nvSpPr>
        <p:spPr bwMode="auto">
          <a:xfrm>
            <a:off x="3132138" y="0"/>
            <a:ext cx="3960812"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1. Culture Tips</a:t>
            </a:r>
          </a:p>
        </p:txBody>
      </p:sp>
      <p:sp>
        <p:nvSpPr>
          <p:cNvPr id="23556" name="TextBox 4"/>
          <p:cNvSpPr txBox="1">
            <a:spLocks noChangeArrowheads="1"/>
          </p:cNvSpPr>
          <p:nvPr/>
        </p:nvSpPr>
        <p:spPr bwMode="auto">
          <a:xfrm>
            <a:off x="214313" y="0"/>
            <a:ext cx="2071687" cy="393700"/>
          </a:xfrm>
          <a:prstGeom prst="rect">
            <a:avLst/>
          </a:prstGeom>
          <a:noFill/>
          <a:ln w="9525">
            <a:noFill/>
            <a:miter lim="800000"/>
            <a:headEnd/>
            <a:tailEnd/>
          </a:ln>
        </p:spPr>
        <p:txBody>
          <a:bodyPr>
            <a:spAutoFit/>
          </a:bodyPr>
          <a:lstStyle/>
          <a:p>
            <a:r>
              <a:rPr lang="en-US" altLang="zh-CN" sz="2800" b="1">
                <a:solidFill>
                  <a:schemeClr val="bg1"/>
                </a:solidFill>
                <a:latin typeface="Calibri" pitchFamily="34" charset="0"/>
              </a:rPr>
              <a:t>Background</a:t>
            </a:r>
            <a:endParaRPr lang="zh-CN" altLang="en-US" sz="2800" b="1">
              <a:solidFill>
                <a:schemeClr val="bg1"/>
              </a:solidFill>
              <a:latin typeface="Calibri" pitchFamily="34" charset="0"/>
            </a:endParaRPr>
          </a:p>
        </p:txBody>
      </p:sp>
      <p:pic>
        <p:nvPicPr>
          <p:cNvPr id="6" name="Picture 41" descr="C:\Documents and Settings\dongyn\Local Settings\Temporary Internet Files\Content.IE5\4KXP76FC\MCj04314950000[1].png">
            <a:hlinkClick r:id="rId4" action="ppaction://hlinksldjump"/>
          </p:cNvPr>
          <p:cNvPicPr>
            <a:picLocks noChangeAspect="1" noChangeArrowheads="1"/>
          </p:cNvPicPr>
          <p:nvPr/>
        </p:nvPicPr>
        <p:blipFill>
          <a:blip r:embed="rId5" cstate="print">
            <a:duotone>
              <a:prstClr val="black"/>
              <a:schemeClr val="accent3">
                <a:tint val="45000"/>
                <a:satMod val="400000"/>
              </a:schemeClr>
            </a:duotone>
          </a:blip>
          <a:srcRect/>
          <a:stretch>
            <a:fillRect/>
          </a:stretch>
        </p:blipFill>
        <p:spPr bwMode="auto">
          <a:xfrm>
            <a:off x="8172400" y="4575571"/>
            <a:ext cx="428629" cy="321869"/>
          </a:xfrm>
          <a:prstGeom prst="rect">
            <a:avLst/>
          </a:prstGeom>
          <a:ln>
            <a:noFill/>
          </a:ln>
          <a:effectLst/>
        </p:spPr>
      </p:pic>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1"/>
          <p:cNvSpPr txBox="1">
            <a:spLocks noChangeArrowheads="1"/>
          </p:cNvSpPr>
          <p:nvPr/>
        </p:nvSpPr>
        <p:spPr bwMode="auto">
          <a:xfrm>
            <a:off x="642938" y="214313"/>
            <a:ext cx="5008562"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3" name="矩形 2"/>
          <p:cNvSpPr/>
          <p:nvPr/>
        </p:nvSpPr>
        <p:spPr>
          <a:xfrm>
            <a:off x="500063" y="334963"/>
            <a:ext cx="142875" cy="35718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857250" y="1647825"/>
            <a:ext cx="3000375" cy="1714500"/>
          </a:xfrm>
          <a:prstGeom prst="rect">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2400" dirty="0">
              <a:solidFill>
                <a:srgbClr val="FF0000"/>
              </a:solidFill>
              <a:latin typeface="Times New Roman" pitchFamily="18" charset="0"/>
              <a:cs typeface="Times New Roman" pitchFamily="18" charset="0"/>
            </a:endParaRPr>
          </a:p>
          <a:p>
            <a:pPr fontAlgn="auto">
              <a:spcBef>
                <a:spcPts val="0"/>
              </a:spcBef>
              <a:spcAft>
                <a:spcPts val="0"/>
              </a:spcAft>
              <a:defRPr/>
            </a:pPr>
            <a:r>
              <a:rPr lang="en-US" sz="2400" dirty="0">
                <a:solidFill>
                  <a:schemeClr val="tx1"/>
                </a:solidFill>
                <a:latin typeface="Times New Roman" pitchFamily="18" charset="0"/>
                <a:cs typeface="Times New Roman" pitchFamily="18" charset="0"/>
              </a:rPr>
              <a:t>A brief introduction of</a:t>
            </a:r>
            <a:r>
              <a:rPr lang="en-US" sz="2400" dirty="0">
                <a:solidFill>
                  <a:srgbClr val="FF0000"/>
                </a:solidFill>
                <a:latin typeface="Times New Roman" pitchFamily="18" charset="0"/>
                <a:cs typeface="Times New Roman" pitchFamily="18" charset="0"/>
              </a:rPr>
              <a:t> </a:t>
            </a:r>
            <a:r>
              <a:rPr lang="en-US" sz="2400" dirty="0">
                <a:solidFill>
                  <a:schemeClr val="tx1"/>
                </a:solidFill>
                <a:latin typeface="Times New Roman" pitchFamily="18" charset="0"/>
                <a:cs typeface="Times New Roman" pitchFamily="18" charset="0"/>
              </a:rPr>
              <a:t>Pompeii before and after August 24, AD 79</a:t>
            </a:r>
            <a:endParaRPr lang="zh-CN" altLang="en-US" sz="2400" b="1" dirty="0">
              <a:solidFill>
                <a:schemeClr val="tx1"/>
              </a:solidFill>
              <a:latin typeface="Times New Roman" pitchFamily="18" charset="0"/>
              <a:cs typeface="Times New Roman" pitchFamily="18" charset="0"/>
            </a:endParaRPr>
          </a:p>
        </p:txBody>
      </p:sp>
      <p:sp>
        <p:nvSpPr>
          <p:cNvPr id="6" name="矩形 5"/>
          <p:cNvSpPr/>
          <p:nvPr/>
        </p:nvSpPr>
        <p:spPr>
          <a:xfrm>
            <a:off x="4929188" y="1665288"/>
            <a:ext cx="2959100" cy="1714500"/>
          </a:xfrm>
          <a:prstGeom prst="rect">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dirty="0">
                <a:solidFill>
                  <a:schemeClr val="tx1"/>
                </a:solidFill>
                <a:latin typeface="Times New Roman" pitchFamily="18" charset="0"/>
                <a:cs typeface="Times New Roman" pitchFamily="18" charset="0"/>
              </a:rPr>
              <a:t>A detailed description of what happened on the day</a:t>
            </a:r>
            <a:endParaRPr lang="zh-CN" altLang="en-US" sz="2400" b="1" dirty="0">
              <a:solidFill>
                <a:schemeClr val="tx1"/>
              </a:solidFill>
              <a:latin typeface="Times New Roman" pitchFamily="18" charset="0"/>
              <a:cs typeface="Times New Roman" pitchFamily="18" charset="0"/>
            </a:endParaRPr>
          </a:p>
        </p:txBody>
      </p:sp>
      <p:sp>
        <p:nvSpPr>
          <p:cNvPr id="7" name="右箭头 6"/>
          <p:cNvSpPr/>
          <p:nvPr/>
        </p:nvSpPr>
        <p:spPr>
          <a:xfrm>
            <a:off x="4143375" y="2428875"/>
            <a:ext cx="357188" cy="142875"/>
          </a:xfrm>
          <a:prstGeom prst="rightArrow">
            <a:avLst/>
          </a:prstGeom>
          <a:solidFill>
            <a:schemeClr val="accent3">
              <a:lumMod val="75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矩形 14"/>
          <p:cNvSpPr>
            <a:spLocks noChangeArrowheads="1"/>
          </p:cNvSpPr>
          <p:nvPr/>
        </p:nvSpPr>
        <p:spPr bwMode="auto">
          <a:xfrm>
            <a:off x="500063" y="98425"/>
            <a:ext cx="5584825" cy="641350"/>
          </a:xfrm>
          <a:prstGeom prst="rect">
            <a:avLst/>
          </a:prstGeom>
          <a:noFill/>
          <a:ln w="9525">
            <a:noFill/>
            <a:miter lim="800000"/>
            <a:headEnd/>
            <a:tailEnd/>
          </a:ln>
        </p:spPr>
        <p:txBody>
          <a:bodyPr>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19" name="矩形 18"/>
          <p:cNvSpPr/>
          <p:nvPr/>
        </p:nvSpPr>
        <p:spPr>
          <a:xfrm>
            <a:off x="395288" y="247650"/>
            <a:ext cx="142875" cy="35718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p:nvSpPr>
        <p:spPr>
          <a:xfrm>
            <a:off x="847725" y="1500188"/>
            <a:ext cx="3000375" cy="1714500"/>
          </a:xfrm>
          <a:prstGeom prst="rect">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2400" dirty="0">
              <a:solidFill>
                <a:srgbClr val="FF0000"/>
              </a:solidFill>
              <a:latin typeface="Times New Roman" pitchFamily="18" charset="0"/>
              <a:cs typeface="Times New Roman" pitchFamily="18" charset="0"/>
            </a:endParaRPr>
          </a:p>
          <a:p>
            <a:pPr fontAlgn="auto">
              <a:spcBef>
                <a:spcPts val="0"/>
              </a:spcBef>
              <a:spcAft>
                <a:spcPts val="0"/>
              </a:spcAft>
              <a:defRPr/>
            </a:pPr>
            <a:r>
              <a:rPr lang="en-US" sz="2400" dirty="0">
                <a:solidFill>
                  <a:schemeClr val="tx1"/>
                </a:solidFill>
                <a:latin typeface="Times New Roman" pitchFamily="18" charset="0"/>
                <a:cs typeface="Times New Roman" pitchFamily="18" charset="0"/>
              </a:rPr>
              <a:t>A brief introduction of Pompeii </a:t>
            </a:r>
            <a:r>
              <a:rPr lang="en-US" sz="2400" dirty="0">
                <a:solidFill>
                  <a:srgbClr val="FF0000"/>
                </a:solidFill>
                <a:latin typeface="Times New Roman" pitchFamily="18" charset="0"/>
                <a:cs typeface="Times New Roman" pitchFamily="18" charset="0"/>
              </a:rPr>
              <a:t>before</a:t>
            </a:r>
            <a:r>
              <a:rPr lang="en-US" sz="2400" dirty="0">
                <a:solidFill>
                  <a:schemeClr val="tx1"/>
                </a:solidFill>
                <a:latin typeface="Times New Roman" pitchFamily="18" charset="0"/>
                <a:cs typeface="Times New Roman" pitchFamily="18" charset="0"/>
              </a:rPr>
              <a:t> and </a:t>
            </a:r>
            <a:r>
              <a:rPr lang="en-US" sz="2400" dirty="0">
                <a:solidFill>
                  <a:srgbClr val="FF0000"/>
                </a:solidFill>
                <a:latin typeface="Times New Roman" pitchFamily="18" charset="0"/>
                <a:cs typeface="Times New Roman" pitchFamily="18" charset="0"/>
              </a:rPr>
              <a:t>after</a:t>
            </a:r>
            <a:r>
              <a:rPr lang="en-US" sz="2400" dirty="0">
                <a:solidFill>
                  <a:schemeClr val="tx1"/>
                </a:solidFill>
                <a:latin typeface="Times New Roman" pitchFamily="18" charset="0"/>
                <a:cs typeface="Times New Roman" pitchFamily="18" charset="0"/>
              </a:rPr>
              <a:t> August 24, AD 79</a:t>
            </a:r>
            <a:endParaRPr lang="zh-CN" altLang="en-US" sz="2400" b="1" dirty="0">
              <a:solidFill>
                <a:schemeClr val="tx1"/>
              </a:solidFill>
              <a:latin typeface="Times New Roman" pitchFamily="18" charset="0"/>
              <a:cs typeface="Times New Roman" pitchFamily="18" charset="0"/>
            </a:endParaRPr>
          </a:p>
        </p:txBody>
      </p:sp>
      <p:sp>
        <p:nvSpPr>
          <p:cNvPr id="18" name="矩形 17"/>
          <p:cNvSpPr/>
          <p:nvPr/>
        </p:nvSpPr>
        <p:spPr>
          <a:xfrm>
            <a:off x="4419600" y="1500188"/>
            <a:ext cx="3617913" cy="785812"/>
          </a:xfrm>
          <a:prstGeom prst="rect">
            <a:avLst/>
          </a:prstGeom>
          <a:solidFill>
            <a:schemeClr val="bg1"/>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dirty="0">
                <a:solidFill>
                  <a:srgbClr val="FF0000"/>
                </a:solidFill>
                <a:latin typeface="Times New Roman" pitchFamily="18" charset="0"/>
                <a:cs typeface="Times New Roman" pitchFamily="18" charset="0"/>
              </a:rPr>
              <a:t>prosperous, busy and happy</a:t>
            </a:r>
          </a:p>
        </p:txBody>
      </p:sp>
      <p:sp>
        <p:nvSpPr>
          <p:cNvPr id="21" name="矩形 20"/>
          <p:cNvSpPr/>
          <p:nvPr/>
        </p:nvSpPr>
        <p:spPr>
          <a:xfrm>
            <a:off x="4462463" y="2571750"/>
            <a:ext cx="3608387" cy="785813"/>
          </a:xfrm>
          <a:prstGeom prst="rect">
            <a:avLst/>
          </a:prstGeom>
          <a:solidFill>
            <a:schemeClr val="bg1"/>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dirty="0">
                <a:solidFill>
                  <a:srgbClr val="FF0000"/>
                </a:solidFill>
                <a:latin typeface="Times New Roman" pitchFamily="18" charset="0"/>
                <a:cs typeface="Times New Roman" pitchFamily="18" charset="0"/>
              </a:rPr>
              <a:t>dead, intact, strange</a:t>
            </a:r>
          </a:p>
        </p:txBody>
      </p:sp>
      <p:sp>
        <p:nvSpPr>
          <p:cNvPr id="22" name="左大括号 21"/>
          <p:cNvSpPr/>
          <p:nvPr/>
        </p:nvSpPr>
        <p:spPr>
          <a:xfrm>
            <a:off x="3836988" y="1785938"/>
            <a:ext cx="571500" cy="1214437"/>
          </a:xfrm>
          <a:prstGeom prst="leftBrace">
            <a:avLst/>
          </a:prstGeom>
          <a:ln w="254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1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矩形 14"/>
          <p:cNvSpPr>
            <a:spLocks noChangeArrowheads="1"/>
          </p:cNvSpPr>
          <p:nvPr/>
        </p:nvSpPr>
        <p:spPr bwMode="auto">
          <a:xfrm>
            <a:off x="500063" y="98425"/>
            <a:ext cx="5656262" cy="641350"/>
          </a:xfrm>
          <a:prstGeom prst="rect">
            <a:avLst/>
          </a:prstGeom>
          <a:noFill/>
          <a:ln w="9525">
            <a:noFill/>
            <a:miter lim="800000"/>
            <a:headEnd/>
            <a:tailEnd/>
          </a:ln>
        </p:spPr>
        <p:txBody>
          <a:bodyPr>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19" name="矩形 18"/>
          <p:cNvSpPr/>
          <p:nvPr/>
        </p:nvSpPr>
        <p:spPr>
          <a:xfrm>
            <a:off x="395288" y="247650"/>
            <a:ext cx="142875" cy="35718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p:nvSpPr>
        <p:spPr>
          <a:xfrm>
            <a:off x="247650" y="1857375"/>
            <a:ext cx="3000375" cy="1714500"/>
          </a:xfrm>
          <a:prstGeom prst="rect">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2400" dirty="0">
              <a:solidFill>
                <a:srgbClr val="FF0000"/>
              </a:solidFill>
              <a:latin typeface="Times New Roman" pitchFamily="18" charset="0"/>
              <a:cs typeface="Times New Roman" pitchFamily="18" charset="0"/>
            </a:endParaRPr>
          </a:p>
          <a:p>
            <a:pPr fontAlgn="auto">
              <a:spcBef>
                <a:spcPts val="0"/>
              </a:spcBef>
              <a:spcAft>
                <a:spcPts val="0"/>
              </a:spcAft>
              <a:defRPr/>
            </a:pPr>
            <a:r>
              <a:rPr lang="en-US" sz="2400" dirty="0">
                <a:solidFill>
                  <a:schemeClr val="tx1"/>
                </a:solidFill>
                <a:latin typeface="Times New Roman" pitchFamily="18" charset="0"/>
                <a:cs typeface="Times New Roman" pitchFamily="18" charset="0"/>
              </a:rPr>
              <a:t>A detailed description of </a:t>
            </a:r>
            <a:r>
              <a:rPr lang="en-US" sz="2400" dirty="0">
                <a:solidFill>
                  <a:srgbClr val="FF0000"/>
                </a:solidFill>
                <a:latin typeface="Times New Roman" pitchFamily="18" charset="0"/>
                <a:cs typeface="Times New Roman" pitchFamily="18" charset="0"/>
              </a:rPr>
              <a:t>what happened </a:t>
            </a:r>
            <a:r>
              <a:rPr lang="en-US" sz="2400" dirty="0">
                <a:solidFill>
                  <a:schemeClr val="tx1"/>
                </a:solidFill>
                <a:latin typeface="Times New Roman" pitchFamily="18" charset="0"/>
                <a:cs typeface="Times New Roman" pitchFamily="18" charset="0"/>
              </a:rPr>
              <a:t>on the day</a:t>
            </a:r>
            <a:endParaRPr lang="zh-CN" altLang="en-US" sz="2400" b="1" dirty="0">
              <a:solidFill>
                <a:schemeClr val="tx1"/>
              </a:solidFill>
              <a:latin typeface="Times New Roman" pitchFamily="18" charset="0"/>
              <a:cs typeface="Times New Roman" pitchFamily="18" charset="0"/>
            </a:endParaRPr>
          </a:p>
        </p:txBody>
      </p:sp>
      <p:sp>
        <p:nvSpPr>
          <p:cNvPr id="18" name="矩形 17"/>
          <p:cNvSpPr/>
          <p:nvPr/>
        </p:nvSpPr>
        <p:spPr>
          <a:xfrm>
            <a:off x="6665913" y="1428750"/>
            <a:ext cx="1785937" cy="714375"/>
          </a:xfrm>
          <a:prstGeom prst="rect">
            <a:avLst/>
          </a:prstGeom>
          <a:solidFill>
            <a:schemeClr val="bg1"/>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rgbClr val="FF0000"/>
                </a:solidFill>
                <a:latin typeface="Times New Roman" pitchFamily="18" charset="0"/>
                <a:cs typeface="Times New Roman" pitchFamily="18" charset="0"/>
              </a:rPr>
              <a:t>peace</a:t>
            </a:r>
            <a:endParaRPr lang="en-US" sz="2400" dirty="0">
              <a:solidFill>
                <a:srgbClr val="FF0000"/>
              </a:solidFill>
              <a:latin typeface="Times New Roman" pitchFamily="18" charset="0"/>
              <a:cs typeface="Times New Roman" pitchFamily="18" charset="0"/>
            </a:endParaRPr>
          </a:p>
        </p:txBody>
      </p:sp>
      <p:sp>
        <p:nvSpPr>
          <p:cNvPr id="22" name="左大括号 21"/>
          <p:cNvSpPr/>
          <p:nvPr/>
        </p:nvSpPr>
        <p:spPr>
          <a:xfrm>
            <a:off x="6072188" y="1714500"/>
            <a:ext cx="571500" cy="2000250"/>
          </a:xfrm>
          <a:prstGeom prst="leftBrace">
            <a:avLst/>
          </a:prstGeom>
          <a:ln w="254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9" name="矩形 8"/>
          <p:cNvSpPr/>
          <p:nvPr/>
        </p:nvSpPr>
        <p:spPr>
          <a:xfrm>
            <a:off x="6665913" y="2449513"/>
            <a:ext cx="1785937" cy="714375"/>
          </a:xfrm>
          <a:prstGeom prst="rect">
            <a:avLst/>
          </a:prstGeom>
          <a:solidFill>
            <a:schemeClr val="bg1"/>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dirty="0">
                <a:solidFill>
                  <a:srgbClr val="FF0000"/>
                </a:solidFill>
                <a:latin typeface="Times New Roman" pitchFamily="18" charset="0"/>
                <a:cs typeface="Times New Roman" pitchFamily="18" charset="0"/>
              </a:rPr>
              <a:t>confus</a:t>
            </a:r>
            <a:r>
              <a:rPr lang="en-US" altLang="zh-CN" sz="2400" dirty="0">
                <a:solidFill>
                  <a:srgbClr val="FF0000"/>
                </a:solidFill>
                <a:latin typeface="Times New Roman" pitchFamily="18" charset="0"/>
                <a:cs typeface="Times New Roman" pitchFamily="18" charset="0"/>
              </a:rPr>
              <a:t>ion</a:t>
            </a:r>
            <a:endParaRPr lang="en-US" sz="2400" dirty="0">
              <a:solidFill>
                <a:srgbClr val="FF0000"/>
              </a:solidFill>
              <a:latin typeface="Times New Roman" pitchFamily="18" charset="0"/>
              <a:cs typeface="Times New Roman" pitchFamily="18" charset="0"/>
            </a:endParaRPr>
          </a:p>
        </p:txBody>
      </p:sp>
      <p:sp>
        <p:nvSpPr>
          <p:cNvPr id="10" name="矩形 9"/>
          <p:cNvSpPr/>
          <p:nvPr/>
        </p:nvSpPr>
        <p:spPr>
          <a:xfrm>
            <a:off x="6665913" y="3443288"/>
            <a:ext cx="1785937" cy="714375"/>
          </a:xfrm>
          <a:prstGeom prst="rect">
            <a:avLst/>
          </a:prstGeom>
          <a:solidFill>
            <a:schemeClr val="bg1"/>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rgbClr val="FF0000"/>
                </a:solidFill>
                <a:latin typeface="Times New Roman" pitchFamily="18" charset="0"/>
                <a:cs typeface="Times New Roman" pitchFamily="18" charset="0"/>
              </a:rPr>
              <a:t>destruction</a:t>
            </a:r>
            <a:endParaRPr lang="en-US" sz="2400" dirty="0">
              <a:solidFill>
                <a:srgbClr val="FF0000"/>
              </a:solidFill>
              <a:latin typeface="Times New Roman" pitchFamily="18" charset="0"/>
              <a:cs typeface="Times New Roman" pitchFamily="18" charset="0"/>
            </a:endParaRPr>
          </a:p>
        </p:txBody>
      </p:sp>
      <p:sp>
        <p:nvSpPr>
          <p:cNvPr id="11" name="矩形 10"/>
          <p:cNvSpPr/>
          <p:nvPr/>
        </p:nvSpPr>
        <p:spPr>
          <a:xfrm>
            <a:off x="3543300" y="2143125"/>
            <a:ext cx="2571750" cy="1214438"/>
          </a:xfrm>
          <a:prstGeom prst="rect">
            <a:avLst/>
          </a:prstGeom>
          <a:solidFill>
            <a:schemeClr val="bg1"/>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dirty="0">
                <a:solidFill>
                  <a:srgbClr val="FF0000"/>
                </a:solidFill>
                <a:latin typeface="Times New Roman" pitchFamily="18" charset="0"/>
                <a:cs typeface="Times New Roman" pitchFamily="18" charset="0"/>
              </a:rPr>
              <a:t>   Volcanic eruption</a:t>
            </a:r>
          </a:p>
        </p:txBody>
      </p:sp>
      <p:sp>
        <p:nvSpPr>
          <p:cNvPr id="12" name="下箭头 11"/>
          <p:cNvSpPr/>
          <p:nvPr/>
        </p:nvSpPr>
        <p:spPr>
          <a:xfrm>
            <a:off x="7572375" y="2214563"/>
            <a:ext cx="269875" cy="142875"/>
          </a:xfrm>
          <a:prstGeom prst="downArrow">
            <a:avLst/>
          </a:prstGeom>
          <a:solidFill>
            <a:schemeClr val="accent1">
              <a:lumMod val="75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下箭头 12"/>
          <p:cNvSpPr/>
          <p:nvPr/>
        </p:nvSpPr>
        <p:spPr>
          <a:xfrm>
            <a:off x="7524750" y="3219450"/>
            <a:ext cx="269875" cy="142875"/>
          </a:xfrm>
          <a:prstGeom prst="downArrow">
            <a:avLst/>
          </a:prstGeom>
          <a:solidFill>
            <a:schemeClr val="bg2">
              <a:lumMod val="50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右箭头 15"/>
          <p:cNvSpPr/>
          <p:nvPr/>
        </p:nvSpPr>
        <p:spPr>
          <a:xfrm>
            <a:off x="3286125" y="2643188"/>
            <a:ext cx="214313" cy="214312"/>
          </a:xfrm>
          <a:prstGeom prst="rightArrow">
            <a:avLst/>
          </a:prstGeom>
          <a:solidFill>
            <a:schemeClr val="accent3">
              <a:lumMod val="75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                              </a:t>
            </a:r>
            <a:endParaRPr lang="zh-CN" altLang="en-US" dirty="0"/>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10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10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10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1000"/>
                                        <p:tgtEl>
                                          <p:spTgt spid="1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1000"/>
                                        <p:tgtEl>
                                          <p:spTgt spid="1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9" grpId="0" animBg="1"/>
      <p:bldP spid="10" grpId="0" animBg="1"/>
      <p:bldP spid="11" grpId="0" animBg="1"/>
      <p:bldP spid="12" grpId="0" animBg="1"/>
      <p:bldP spid="13"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1"/>
          <p:cNvSpPr txBox="1">
            <a:spLocks noChangeArrowheads="1"/>
          </p:cNvSpPr>
          <p:nvPr/>
        </p:nvSpPr>
        <p:spPr bwMode="auto">
          <a:xfrm>
            <a:off x="642938" y="214313"/>
            <a:ext cx="5945187"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2.Text Analysis</a:t>
            </a:r>
            <a:endParaRPr lang="en-US" altLang="zh-CN" sz="3600" b="1">
              <a:latin typeface="Times New Roman" pitchFamily="18" charset="0"/>
              <a:ea typeface="微软雅黑" pitchFamily="34" charset="-122"/>
              <a:cs typeface="Times New Roman" pitchFamily="18" charset="0"/>
            </a:endParaRPr>
          </a:p>
        </p:txBody>
      </p:sp>
      <p:sp>
        <p:nvSpPr>
          <p:cNvPr id="3" name="矩形 2"/>
          <p:cNvSpPr/>
          <p:nvPr/>
        </p:nvSpPr>
        <p:spPr>
          <a:xfrm>
            <a:off x="500063" y="314325"/>
            <a:ext cx="142875" cy="35718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右大括号 8"/>
          <p:cNvSpPr/>
          <p:nvPr/>
        </p:nvSpPr>
        <p:spPr>
          <a:xfrm rot="5400000">
            <a:off x="3964781" y="246857"/>
            <a:ext cx="785813" cy="5715000"/>
          </a:xfrm>
          <a:prstGeom prst="rightBrace">
            <a:avLst>
              <a:gd name="adj1" fmla="val 19000"/>
              <a:gd name="adj2" fmla="val 49429"/>
            </a:avLst>
          </a:prstGeom>
          <a:ln w="1905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a:p>
        </p:txBody>
      </p:sp>
      <p:sp>
        <p:nvSpPr>
          <p:cNvPr id="10" name="圆角矩形 9"/>
          <p:cNvSpPr/>
          <p:nvPr/>
        </p:nvSpPr>
        <p:spPr>
          <a:xfrm>
            <a:off x="357188" y="3373438"/>
            <a:ext cx="8358187" cy="1214437"/>
          </a:xfrm>
          <a:prstGeom prst="roundRect">
            <a:avLst/>
          </a:prstGeom>
          <a:solidFill>
            <a:schemeClr val="bg1"/>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196850">
              <a:defRPr/>
            </a:pPr>
            <a:r>
              <a:rPr lang="en-US" altLang="zh-CN" sz="2800" b="1" dirty="0">
                <a:solidFill>
                  <a:srgbClr val="FF0000"/>
                </a:solidFill>
                <a:latin typeface="Times New Roman" pitchFamily="18" charset="0"/>
                <a:cs typeface="Times New Roman" pitchFamily="18" charset="0"/>
              </a:rPr>
              <a:t>Main idea: </a:t>
            </a:r>
            <a:r>
              <a:rPr lang="en-US" altLang="zh-CN" sz="2400" dirty="0">
                <a:solidFill>
                  <a:schemeClr val="tx1"/>
                </a:solidFill>
                <a:latin typeface="Times New Roman" pitchFamily="18" charset="0"/>
                <a:cs typeface="Times New Roman" pitchFamily="18" charset="0"/>
              </a:rPr>
              <a:t>The volcanic eruption buried the prosperous and happy Pompeii in AD 79.</a:t>
            </a:r>
          </a:p>
        </p:txBody>
      </p:sp>
      <p:sp>
        <p:nvSpPr>
          <p:cNvPr id="12" name="矩形 11"/>
          <p:cNvSpPr/>
          <p:nvPr/>
        </p:nvSpPr>
        <p:spPr>
          <a:xfrm>
            <a:off x="531813" y="1000125"/>
            <a:ext cx="3000375" cy="1714500"/>
          </a:xfrm>
          <a:prstGeom prst="rect">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2400" dirty="0">
              <a:solidFill>
                <a:srgbClr val="FF0000"/>
              </a:solidFill>
              <a:latin typeface="Times New Roman" pitchFamily="18" charset="0"/>
              <a:cs typeface="Times New Roman" pitchFamily="18" charset="0"/>
            </a:endParaRPr>
          </a:p>
          <a:p>
            <a:pPr fontAlgn="auto">
              <a:spcBef>
                <a:spcPts val="0"/>
              </a:spcBef>
              <a:spcAft>
                <a:spcPts val="0"/>
              </a:spcAft>
              <a:defRPr/>
            </a:pPr>
            <a:r>
              <a:rPr lang="en-US" sz="2400" dirty="0">
                <a:solidFill>
                  <a:schemeClr val="tx1"/>
                </a:solidFill>
                <a:latin typeface="Times New Roman" pitchFamily="18" charset="0"/>
                <a:cs typeface="Times New Roman" pitchFamily="18" charset="0"/>
              </a:rPr>
              <a:t>A brief introduction of</a:t>
            </a:r>
            <a:r>
              <a:rPr lang="en-US" sz="2400" dirty="0">
                <a:solidFill>
                  <a:srgbClr val="FF0000"/>
                </a:solidFill>
                <a:latin typeface="Times New Roman" pitchFamily="18" charset="0"/>
                <a:cs typeface="Times New Roman" pitchFamily="18" charset="0"/>
              </a:rPr>
              <a:t> </a:t>
            </a:r>
            <a:r>
              <a:rPr lang="en-US" sz="2400" dirty="0">
                <a:solidFill>
                  <a:schemeClr val="tx1"/>
                </a:solidFill>
                <a:latin typeface="Times New Roman" pitchFamily="18" charset="0"/>
                <a:cs typeface="Times New Roman" pitchFamily="18" charset="0"/>
              </a:rPr>
              <a:t>Pompeii before and after August 24, AD 79</a:t>
            </a:r>
            <a:endParaRPr lang="zh-CN" altLang="en-US" sz="2400" b="1" dirty="0">
              <a:solidFill>
                <a:schemeClr val="tx1"/>
              </a:solidFill>
              <a:latin typeface="Times New Roman" pitchFamily="18" charset="0"/>
              <a:cs typeface="Times New Roman" pitchFamily="18" charset="0"/>
            </a:endParaRPr>
          </a:p>
        </p:txBody>
      </p:sp>
      <p:sp>
        <p:nvSpPr>
          <p:cNvPr id="13" name="矩形 12"/>
          <p:cNvSpPr/>
          <p:nvPr/>
        </p:nvSpPr>
        <p:spPr>
          <a:xfrm>
            <a:off x="5464175" y="1016000"/>
            <a:ext cx="2959100" cy="1714500"/>
          </a:xfrm>
          <a:prstGeom prst="rect">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dirty="0">
                <a:solidFill>
                  <a:schemeClr val="tx1"/>
                </a:solidFill>
                <a:latin typeface="Times New Roman" pitchFamily="18" charset="0"/>
                <a:cs typeface="Times New Roman" pitchFamily="18" charset="0"/>
              </a:rPr>
              <a:t>A detailed description of what happened on the day</a:t>
            </a:r>
            <a:endParaRPr lang="zh-CN" altLang="en-US" sz="2400" b="1" dirty="0">
              <a:solidFill>
                <a:schemeClr val="tx1"/>
              </a:solidFill>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1"/>
          <p:cNvSpPr txBox="1">
            <a:spLocks noChangeArrowheads="1"/>
          </p:cNvSpPr>
          <p:nvPr/>
        </p:nvSpPr>
        <p:spPr bwMode="auto">
          <a:xfrm>
            <a:off x="642938" y="214313"/>
            <a:ext cx="4643437"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3.Theme Analysis</a:t>
            </a:r>
          </a:p>
        </p:txBody>
      </p:sp>
      <p:sp>
        <p:nvSpPr>
          <p:cNvPr id="3" name="矩形 2"/>
          <p:cNvSpPr/>
          <p:nvPr/>
        </p:nvSpPr>
        <p:spPr>
          <a:xfrm>
            <a:off x="428625" y="314325"/>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971550" y="1131888"/>
            <a:ext cx="1620838" cy="44926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600" b="1" dirty="0">
                <a:solidFill>
                  <a:schemeClr val="bg2"/>
                </a:solidFill>
                <a:latin typeface="微软雅黑" panose="020B0503020204020204" pitchFamily="34" charset="-122"/>
                <a:ea typeface="微软雅黑" panose="020B0503020204020204" pitchFamily="34" charset="-122"/>
              </a:rPr>
              <a:t>BRAINSTORM:</a:t>
            </a:r>
            <a:endParaRPr lang="zh-CN" altLang="en-US" sz="1600" b="1" dirty="0">
              <a:solidFill>
                <a:schemeClr val="bg2"/>
              </a:solidFill>
              <a:latin typeface="微软雅黑" panose="020B0503020204020204" pitchFamily="34" charset="-122"/>
              <a:ea typeface="微软雅黑" panose="020B0503020204020204" pitchFamily="34" charset="-122"/>
            </a:endParaRPr>
          </a:p>
        </p:txBody>
      </p:sp>
      <p:sp>
        <p:nvSpPr>
          <p:cNvPr id="5" name="TextBox 4"/>
          <p:cNvSpPr txBox="1">
            <a:spLocks noChangeArrowheads="1"/>
          </p:cNvSpPr>
          <p:nvPr/>
        </p:nvSpPr>
        <p:spPr bwMode="auto">
          <a:xfrm>
            <a:off x="2695575" y="1185863"/>
            <a:ext cx="2917825" cy="430212"/>
          </a:xfrm>
          <a:prstGeom prst="rect">
            <a:avLst/>
          </a:prstGeom>
          <a:noFill/>
          <a:ln w="9525">
            <a:noFill/>
            <a:miter lim="800000"/>
            <a:headEnd/>
            <a:tailEnd/>
          </a:ln>
        </p:spPr>
        <p:txBody>
          <a:bodyPr lIns="0" tIns="0" rIns="0" bIns="0">
            <a:spAutoFit/>
          </a:bodyPr>
          <a:lstStyle/>
          <a:p>
            <a:r>
              <a:rPr lang="en-US" altLang="zh-CN" sz="2800" b="1">
                <a:latin typeface="Times New Roman" pitchFamily="18" charset="0"/>
                <a:ea typeface="微软雅黑" pitchFamily="34" charset="-122"/>
                <a:cs typeface="Times New Roman" pitchFamily="18" charset="0"/>
              </a:rPr>
              <a:t>What is the theme?</a:t>
            </a:r>
          </a:p>
        </p:txBody>
      </p:sp>
      <p:sp>
        <p:nvSpPr>
          <p:cNvPr id="15361" name="Rectangle 1"/>
          <p:cNvSpPr>
            <a:spLocks noChangeArrowheads="1"/>
          </p:cNvSpPr>
          <p:nvPr/>
        </p:nvSpPr>
        <p:spPr bwMode="auto">
          <a:xfrm>
            <a:off x="500063" y="2211388"/>
            <a:ext cx="7929562" cy="830262"/>
          </a:xfrm>
          <a:prstGeom prst="rect">
            <a:avLst/>
          </a:prstGeom>
          <a:noFill/>
          <a:ln w="9525">
            <a:noFill/>
            <a:miter lim="800000"/>
            <a:headEnd/>
            <a:tailEnd/>
          </a:ln>
        </p:spPr>
        <p:txBody>
          <a:bodyPr anchor="ctr">
            <a:spAutoFit/>
          </a:bodyPr>
          <a:lstStyle/>
          <a:p>
            <a:r>
              <a:rPr lang="en-US" altLang="zh-CN" sz="2400">
                <a:latin typeface="Times New Roman" pitchFamily="18" charset="0"/>
                <a:cs typeface="Times New Roman" pitchFamily="18" charset="0"/>
              </a:rPr>
              <a:t>Man should forever be humble in front of nature and try to understand nature.</a:t>
            </a:r>
            <a:endParaRPr lang="zh-CN" altLang="en-US" sz="2400">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5361">
                                            <p:txEl>
                                              <p:pRg st="0" end="0"/>
                                            </p:txEl>
                                          </p:spTgt>
                                        </p:tgtEl>
                                        <p:attrNameLst>
                                          <p:attrName>style.visibility</p:attrName>
                                        </p:attrNameLst>
                                      </p:cBhvr>
                                      <p:to>
                                        <p:strVal val="visible"/>
                                      </p:to>
                                    </p:set>
                                    <p:animEffect transition="in" filter="wipe(left)">
                                      <p:cBhvr>
                                        <p:cTn id="15" dur="1000"/>
                                        <p:tgtEl>
                                          <p:spTgt spid="153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1"/>
          <p:cNvSpPr txBox="1">
            <a:spLocks noChangeArrowheads="1"/>
          </p:cNvSpPr>
          <p:nvPr/>
        </p:nvSpPr>
        <p:spPr bwMode="auto">
          <a:xfrm>
            <a:off x="593725" y="215900"/>
            <a:ext cx="8121650"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4. Writing Features</a:t>
            </a:r>
          </a:p>
        </p:txBody>
      </p:sp>
      <p:sp>
        <p:nvSpPr>
          <p:cNvPr id="10" name="矩形 9"/>
          <p:cNvSpPr/>
          <p:nvPr/>
        </p:nvSpPr>
        <p:spPr>
          <a:xfrm>
            <a:off x="428625" y="314325"/>
            <a:ext cx="139700" cy="365125"/>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a:spLocks noChangeArrowheads="1"/>
          </p:cNvSpPr>
          <p:nvPr/>
        </p:nvSpPr>
        <p:spPr bwMode="auto">
          <a:xfrm>
            <a:off x="642938" y="977900"/>
            <a:ext cx="7286625" cy="460375"/>
          </a:xfrm>
          <a:prstGeom prst="rect">
            <a:avLst/>
          </a:prstGeom>
          <a:noFill/>
          <a:ln w="9525">
            <a:noFill/>
            <a:miter lim="800000"/>
            <a:headEnd/>
            <a:tailEnd/>
          </a:ln>
        </p:spPr>
        <p:txBody>
          <a:bodyPr>
            <a:spAutoFit/>
          </a:bodyPr>
          <a:lstStyle/>
          <a:p>
            <a:pPr>
              <a:spcBef>
                <a:spcPct val="20000"/>
              </a:spcBef>
            </a:pPr>
            <a:r>
              <a:rPr lang="en-US" altLang="zh-CN" sz="2400" b="1">
                <a:latin typeface="Times New Roman" pitchFamily="18" charset="0"/>
                <a:cs typeface="Times New Roman" pitchFamily="18" charset="0"/>
              </a:rPr>
              <a:t>1) Flashback</a:t>
            </a:r>
          </a:p>
        </p:txBody>
      </p:sp>
      <p:sp>
        <p:nvSpPr>
          <p:cNvPr id="13" name="矩形 12"/>
          <p:cNvSpPr/>
          <p:nvPr/>
        </p:nvSpPr>
        <p:spPr>
          <a:xfrm>
            <a:off x="755650" y="3351213"/>
            <a:ext cx="1728788" cy="1144587"/>
          </a:xfrm>
          <a:prstGeom prst="rect">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Result of volcanic eruption</a:t>
            </a:r>
            <a:endParaRPr lang="zh-CN" altLang="en-US" sz="2400" dirty="0">
              <a:solidFill>
                <a:schemeClr val="tx1"/>
              </a:solidFill>
              <a:latin typeface="Times New Roman" pitchFamily="18" charset="0"/>
              <a:cs typeface="Times New Roman" pitchFamily="18" charset="0"/>
            </a:endParaRPr>
          </a:p>
        </p:txBody>
      </p:sp>
      <p:sp>
        <p:nvSpPr>
          <p:cNvPr id="21" name="矩形 20"/>
          <p:cNvSpPr/>
          <p:nvPr/>
        </p:nvSpPr>
        <p:spPr>
          <a:xfrm>
            <a:off x="5219700" y="3302000"/>
            <a:ext cx="1728788" cy="1144588"/>
          </a:xfrm>
          <a:prstGeom prst="rect">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What happened to Pompeii</a:t>
            </a:r>
          </a:p>
        </p:txBody>
      </p:sp>
      <p:sp>
        <p:nvSpPr>
          <p:cNvPr id="22" name="下箭头 21"/>
          <p:cNvSpPr/>
          <p:nvPr/>
        </p:nvSpPr>
        <p:spPr>
          <a:xfrm>
            <a:off x="1258888" y="3000375"/>
            <a:ext cx="384175" cy="285750"/>
          </a:xfrm>
          <a:prstGeom prst="downArrow">
            <a:avLst/>
          </a:prstGeom>
          <a:solidFill>
            <a:schemeClr val="bg2">
              <a:lumMod val="50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755650" y="1752600"/>
            <a:ext cx="1728788" cy="1144588"/>
          </a:xfrm>
          <a:prstGeom prst="rect">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Ending</a:t>
            </a:r>
            <a:endParaRPr lang="zh-CN" altLang="en-US" sz="2400" dirty="0">
              <a:solidFill>
                <a:schemeClr val="tx1"/>
              </a:solidFill>
              <a:latin typeface="Times New Roman" pitchFamily="18" charset="0"/>
              <a:cs typeface="Times New Roman" pitchFamily="18" charset="0"/>
            </a:endParaRPr>
          </a:p>
        </p:txBody>
      </p:sp>
      <p:sp>
        <p:nvSpPr>
          <p:cNvPr id="16" name="矩形 15"/>
          <p:cNvSpPr/>
          <p:nvPr/>
        </p:nvSpPr>
        <p:spPr>
          <a:xfrm>
            <a:off x="5219700" y="1725613"/>
            <a:ext cx="1728788" cy="1144587"/>
          </a:xfrm>
          <a:prstGeom prst="rect">
            <a:avLst/>
          </a:prstGeom>
          <a:solidFill>
            <a:schemeClr val="bg1"/>
          </a:solid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Beginning</a:t>
            </a:r>
            <a:endParaRPr lang="zh-CN" altLang="en-US" sz="2400" dirty="0">
              <a:solidFill>
                <a:schemeClr val="tx1"/>
              </a:solidFill>
              <a:latin typeface="Times New Roman" pitchFamily="18" charset="0"/>
              <a:cs typeface="Times New Roman" pitchFamily="18" charset="0"/>
            </a:endParaRPr>
          </a:p>
        </p:txBody>
      </p:sp>
      <p:sp>
        <p:nvSpPr>
          <p:cNvPr id="18" name="下箭头 17"/>
          <p:cNvSpPr/>
          <p:nvPr/>
        </p:nvSpPr>
        <p:spPr>
          <a:xfrm rot="16200000">
            <a:off x="3498057" y="2791619"/>
            <a:ext cx="354012" cy="349250"/>
          </a:xfrm>
          <a:prstGeom prst="downArrow">
            <a:avLst/>
          </a:prstGeom>
          <a:solidFill>
            <a:schemeClr val="bg2">
              <a:lumMod val="50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下箭头 18"/>
          <p:cNvSpPr/>
          <p:nvPr/>
        </p:nvSpPr>
        <p:spPr>
          <a:xfrm>
            <a:off x="5857875" y="2928938"/>
            <a:ext cx="350838" cy="258762"/>
          </a:xfrm>
          <a:prstGeom prst="downArrow">
            <a:avLst/>
          </a:prstGeom>
          <a:solidFill>
            <a:schemeClr val="bg2">
              <a:lumMod val="50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1000"/>
                                        <p:tgtEl>
                                          <p:spTgt spid="2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1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1000"/>
                                        <p:tgtEl>
                                          <p:spTgt spid="1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21" grpId="0" animBg="1"/>
      <p:bldP spid="22" grpId="0" animBg="1"/>
      <p:bldP spid="15" grpId="0" animBg="1"/>
      <p:bldP spid="16" grpId="0" animBg="1"/>
      <p:bldP spid="18"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000125" y="1000125"/>
            <a:ext cx="7345363" cy="487363"/>
          </a:xfrm>
          <a:prstGeom prst="rect">
            <a:avLst/>
          </a:prstGeom>
          <a:noFill/>
          <a:ln w="9525">
            <a:noFill/>
            <a:miter lim="800000"/>
            <a:headEnd/>
            <a:tailEnd/>
          </a:ln>
        </p:spPr>
        <p:txBody>
          <a:bodyPr lIns="0" tIns="0" rIns="0" bIns="0">
            <a:spAutoFit/>
          </a:bodyPr>
          <a:lstStyle/>
          <a:p>
            <a:pPr>
              <a:lnSpc>
                <a:spcPct val="150000"/>
              </a:lnSpc>
            </a:pPr>
            <a:r>
              <a:rPr lang="en-US" altLang="zh-CN" sz="2400" b="1">
                <a:latin typeface="Times New Roman" pitchFamily="18" charset="0"/>
                <a:ea typeface="微软雅黑" pitchFamily="34" charset="-122"/>
                <a:cs typeface="Times New Roman" pitchFamily="18" charset="0"/>
              </a:rPr>
              <a:t>2) Synonyms</a:t>
            </a:r>
            <a:endParaRPr lang="zh-CN" altLang="en-US" sz="2400" b="1">
              <a:latin typeface="Times New Roman" pitchFamily="18" charset="0"/>
              <a:ea typeface="微软雅黑" pitchFamily="34" charset="-122"/>
              <a:cs typeface="Times New Roman" pitchFamily="18" charset="0"/>
            </a:endParaRPr>
          </a:p>
        </p:txBody>
      </p:sp>
      <p:sp>
        <p:nvSpPr>
          <p:cNvPr id="6" name="矩形 5"/>
          <p:cNvSpPr/>
          <p:nvPr/>
        </p:nvSpPr>
        <p:spPr>
          <a:xfrm>
            <a:off x="428625" y="252413"/>
            <a:ext cx="139700" cy="36353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843" name="TextBox 6"/>
          <p:cNvSpPr txBox="1">
            <a:spLocks noChangeArrowheads="1"/>
          </p:cNvSpPr>
          <p:nvPr/>
        </p:nvSpPr>
        <p:spPr bwMode="auto">
          <a:xfrm>
            <a:off x="1187450" y="268288"/>
            <a:ext cx="5256213"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4. Writing Features</a:t>
            </a:r>
          </a:p>
        </p:txBody>
      </p:sp>
      <p:sp>
        <p:nvSpPr>
          <p:cNvPr id="8" name="TextBox 7"/>
          <p:cNvSpPr txBox="1">
            <a:spLocks noChangeArrowheads="1"/>
          </p:cNvSpPr>
          <p:nvPr/>
        </p:nvSpPr>
        <p:spPr bwMode="auto">
          <a:xfrm>
            <a:off x="785813" y="1500188"/>
            <a:ext cx="7143750" cy="2124075"/>
          </a:xfrm>
          <a:prstGeom prst="rect">
            <a:avLst/>
          </a:prstGeom>
          <a:noFill/>
          <a:ln w="9525">
            <a:noFill/>
            <a:miter lim="800000"/>
            <a:headEnd/>
            <a:tailEnd/>
          </a:ln>
        </p:spPr>
        <p:txBody>
          <a:bodyPr>
            <a:spAutoFit/>
          </a:bodyPr>
          <a:lstStyle/>
          <a:p>
            <a:pPr>
              <a:lnSpc>
                <a:spcPct val="150000"/>
              </a:lnSpc>
              <a:buFontTx/>
              <a:buBlip>
                <a:blip r:embed="rId3"/>
              </a:buBlip>
            </a:pPr>
            <a:r>
              <a:rPr lang="en-US" altLang="zh-CN" sz="2200" b="1">
                <a:latin typeface="Times New Roman" pitchFamily="18" charset="0"/>
                <a:cs typeface="Times New Roman" pitchFamily="18" charset="0"/>
              </a:rPr>
              <a:t>Action verbs: </a:t>
            </a:r>
            <a:r>
              <a:rPr lang="en-US" altLang="zh-CN" sz="2200">
                <a:latin typeface="Times New Roman" pitchFamily="18" charset="0"/>
                <a:cs typeface="Times New Roman" pitchFamily="18" charset="0"/>
              </a:rPr>
              <a:t>The earth </a:t>
            </a:r>
            <a:r>
              <a:rPr lang="en-US" altLang="zh-CN" sz="2200">
                <a:solidFill>
                  <a:srgbClr val="FF0000"/>
                </a:solidFill>
                <a:latin typeface="Times New Roman" pitchFamily="18" charset="0"/>
                <a:cs typeface="Times New Roman" pitchFamily="18" charset="0"/>
              </a:rPr>
              <a:t>trembled</a:t>
            </a:r>
            <a:r>
              <a:rPr lang="en-US" altLang="zh-CN" sz="2200">
                <a:latin typeface="Times New Roman" pitchFamily="18" charset="0"/>
                <a:cs typeface="Times New Roman" pitchFamily="18" charset="0"/>
              </a:rPr>
              <a:t> and </a:t>
            </a:r>
            <a:r>
              <a:rPr lang="en-US" altLang="zh-CN" sz="2200">
                <a:solidFill>
                  <a:srgbClr val="FF0000"/>
                </a:solidFill>
                <a:latin typeface="Times New Roman" pitchFamily="18" charset="0"/>
                <a:cs typeface="Times New Roman" pitchFamily="18" charset="0"/>
              </a:rPr>
              <a:t>quaked</a:t>
            </a:r>
            <a:r>
              <a:rPr lang="en-US" altLang="zh-CN" sz="2200">
                <a:latin typeface="Times New Roman" pitchFamily="18" charset="0"/>
                <a:cs typeface="Times New Roman" pitchFamily="18" charset="0"/>
              </a:rPr>
              <a:t>! Roofs went </a:t>
            </a:r>
            <a:r>
              <a:rPr lang="en-US" altLang="zh-CN" sz="2200">
                <a:solidFill>
                  <a:srgbClr val="FF0000"/>
                </a:solidFill>
                <a:latin typeface="Times New Roman" pitchFamily="18" charset="0"/>
                <a:cs typeface="Times New Roman" pitchFamily="18" charset="0"/>
              </a:rPr>
              <a:t>crashing</a:t>
            </a:r>
            <a:r>
              <a:rPr lang="en-US" altLang="zh-CN" sz="2200">
                <a:latin typeface="Times New Roman" pitchFamily="18" charset="0"/>
                <a:cs typeface="Times New Roman" pitchFamily="18" charset="0"/>
              </a:rPr>
              <a:t> in ruin, burying hundreds who had hoped to survive the eruption. In the forum the tall columns </a:t>
            </a:r>
            <a:r>
              <a:rPr lang="en-US" altLang="zh-CN" sz="2200">
                <a:solidFill>
                  <a:srgbClr val="FF0000"/>
                </a:solidFill>
                <a:latin typeface="Times New Roman" pitchFamily="18" charset="0"/>
                <a:cs typeface="Times New Roman" pitchFamily="18" charset="0"/>
              </a:rPr>
              <a:t>toppled</a:t>
            </a:r>
            <a:r>
              <a:rPr lang="en-US" altLang="zh-CN" sz="2200">
                <a:latin typeface="Times New Roman" pitchFamily="18" charset="0"/>
                <a:cs typeface="Times New Roman" pitchFamily="18" charset="0"/>
              </a:rPr>
              <a:t>. The entire city seemed to </a:t>
            </a:r>
            <a:r>
              <a:rPr lang="en-US" altLang="zh-CN" sz="2200">
                <a:solidFill>
                  <a:srgbClr val="FF0000"/>
                </a:solidFill>
                <a:latin typeface="Times New Roman" pitchFamily="18" charset="0"/>
                <a:cs typeface="Times New Roman" pitchFamily="18" charset="0"/>
              </a:rPr>
              <a:t>shake</a:t>
            </a:r>
            <a:r>
              <a:rPr lang="en-US" altLang="zh-CN" sz="2200">
                <a:latin typeface="Times New Roman" pitchFamily="18" charset="0"/>
                <a:cs typeface="Times New Roman" pitchFamily="18" charset="0"/>
              </a:rPr>
              <a:t> in the grip of a giant fist.(para.16)</a:t>
            </a:r>
            <a:endParaRPr lang="zh-CN" altLang="en-US" sz="2200">
              <a:latin typeface="Times New Roman" pitchFamily="18" charset="0"/>
              <a:cs typeface="Times New Roman" pitchFamily="18" charset="0"/>
            </a:endParaRPr>
          </a:p>
        </p:txBody>
      </p:sp>
      <p:sp>
        <p:nvSpPr>
          <p:cNvPr id="10" name="TextBox 9"/>
          <p:cNvSpPr txBox="1">
            <a:spLocks noChangeArrowheads="1"/>
          </p:cNvSpPr>
          <p:nvPr/>
        </p:nvSpPr>
        <p:spPr bwMode="auto">
          <a:xfrm>
            <a:off x="785813" y="3714750"/>
            <a:ext cx="6715125" cy="430213"/>
          </a:xfrm>
          <a:prstGeom prst="rect">
            <a:avLst/>
          </a:prstGeom>
          <a:noFill/>
          <a:ln w="9525">
            <a:noFill/>
            <a:miter lim="800000"/>
            <a:headEnd/>
            <a:tailEnd/>
          </a:ln>
        </p:spPr>
        <p:txBody>
          <a:bodyPr>
            <a:spAutoFit/>
          </a:bodyPr>
          <a:lstStyle/>
          <a:p>
            <a:pPr>
              <a:buFontTx/>
              <a:buBlip>
                <a:blip r:embed="rId3"/>
              </a:buBlip>
            </a:pPr>
            <a:r>
              <a:rPr lang="en-US" altLang="zh-CN" sz="2200" b="1">
                <a:latin typeface="Times New Roman" pitchFamily="18" charset="0"/>
                <a:cs typeface="Times New Roman" pitchFamily="18" charset="0"/>
              </a:rPr>
              <a:t>Adjectives: </a:t>
            </a:r>
            <a:r>
              <a:rPr lang="en-US" altLang="zh-CN" sz="2200">
                <a:latin typeface="Times New Roman" pitchFamily="18" charset="0"/>
                <a:cs typeface="Times New Roman" pitchFamily="18" charset="0"/>
              </a:rPr>
              <a:t>mighty, tremendous, giant </a:t>
            </a:r>
            <a:endParaRPr lang="zh-CN" altLang="en-US" sz="2200">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wipe(left)">
                                      <p:cBhvr>
                                        <p:cTn id="11" dur="1000"/>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71550" y="1131888"/>
            <a:ext cx="7345363" cy="487362"/>
          </a:xfrm>
          <a:prstGeom prst="rect">
            <a:avLst/>
          </a:prstGeom>
          <a:noFill/>
          <a:ln w="9525">
            <a:noFill/>
            <a:miter lim="800000"/>
            <a:headEnd/>
            <a:tailEnd/>
          </a:ln>
        </p:spPr>
        <p:txBody>
          <a:bodyPr lIns="0" tIns="0" rIns="0" bIns="0">
            <a:spAutoFit/>
          </a:bodyPr>
          <a:lstStyle/>
          <a:p>
            <a:pPr>
              <a:lnSpc>
                <a:spcPct val="150000"/>
              </a:lnSpc>
            </a:pPr>
            <a:r>
              <a:rPr lang="en-US" altLang="zh-CN" sz="2400" b="1">
                <a:latin typeface="Times New Roman" pitchFamily="18" charset="0"/>
                <a:ea typeface="微软雅黑" pitchFamily="34" charset="-122"/>
                <a:cs typeface="Times New Roman" pitchFamily="18" charset="0"/>
              </a:rPr>
              <a:t>3) Commas</a:t>
            </a:r>
            <a:endParaRPr lang="zh-CN" altLang="en-US" sz="2400" b="1">
              <a:latin typeface="Times New Roman" pitchFamily="18" charset="0"/>
              <a:ea typeface="微软雅黑" pitchFamily="34" charset="-122"/>
              <a:cs typeface="Times New Roman" pitchFamily="18" charset="0"/>
            </a:endParaRPr>
          </a:p>
        </p:txBody>
      </p:sp>
      <p:sp>
        <p:nvSpPr>
          <p:cNvPr id="6" name="矩形 5"/>
          <p:cNvSpPr/>
          <p:nvPr/>
        </p:nvSpPr>
        <p:spPr>
          <a:xfrm>
            <a:off x="428625" y="228600"/>
            <a:ext cx="139700" cy="365125"/>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891" name="TextBox 6"/>
          <p:cNvSpPr txBox="1">
            <a:spLocks noChangeArrowheads="1"/>
          </p:cNvSpPr>
          <p:nvPr/>
        </p:nvSpPr>
        <p:spPr bwMode="auto">
          <a:xfrm>
            <a:off x="684213" y="157163"/>
            <a:ext cx="4464050"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4. Writing Features</a:t>
            </a:r>
          </a:p>
        </p:txBody>
      </p:sp>
      <p:sp>
        <p:nvSpPr>
          <p:cNvPr id="8" name="TextBox 7"/>
          <p:cNvSpPr txBox="1">
            <a:spLocks noChangeArrowheads="1"/>
          </p:cNvSpPr>
          <p:nvPr/>
        </p:nvSpPr>
        <p:spPr bwMode="auto">
          <a:xfrm>
            <a:off x="928688" y="1857375"/>
            <a:ext cx="7286625" cy="1754188"/>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cs typeface="Times New Roman" pitchFamily="18" charset="0"/>
              </a:rPr>
              <a:t>Rushing throngs</a:t>
            </a:r>
            <a:r>
              <a:rPr lang="en-US" altLang="zh-CN" sz="2400">
                <a:solidFill>
                  <a:srgbClr val="FF0000"/>
                </a:solidFill>
                <a:latin typeface="Times New Roman" pitchFamily="18" charset="0"/>
                <a:cs typeface="Times New Roman" pitchFamily="18" charset="0"/>
              </a:rPr>
              <a:t>, </a:t>
            </a:r>
            <a:r>
              <a:rPr lang="en-US" altLang="zh-CN" sz="2400">
                <a:latin typeface="Times New Roman" pitchFamily="18" charset="0"/>
                <a:cs typeface="Times New Roman" pitchFamily="18" charset="0"/>
              </a:rPr>
              <a:t>blinded by the darkness and the smoke</a:t>
            </a:r>
            <a:r>
              <a:rPr lang="en-US" altLang="zh-CN" sz="2400">
                <a:solidFill>
                  <a:srgbClr val="FF0000"/>
                </a:solidFill>
                <a:latin typeface="Times New Roman" pitchFamily="18" charset="0"/>
                <a:cs typeface="Times New Roman" pitchFamily="18" charset="0"/>
              </a:rPr>
              <a:t>,</a:t>
            </a:r>
            <a:r>
              <a:rPr lang="en-US" altLang="zh-CN" sz="2400">
                <a:latin typeface="Times New Roman" pitchFamily="18" charset="0"/>
                <a:cs typeface="Times New Roman" pitchFamily="18" charset="0"/>
              </a:rPr>
              <a:t> rushed up one street and down the next</a:t>
            </a:r>
            <a:r>
              <a:rPr lang="en-US" altLang="zh-CN" sz="2400">
                <a:solidFill>
                  <a:srgbClr val="FF0000"/>
                </a:solidFill>
                <a:latin typeface="Times New Roman" pitchFamily="18" charset="0"/>
                <a:cs typeface="Times New Roman" pitchFamily="18" charset="0"/>
              </a:rPr>
              <a:t>,</a:t>
            </a:r>
            <a:r>
              <a:rPr lang="en-US" altLang="zh-CN" sz="2400">
                <a:latin typeface="Times New Roman" pitchFamily="18" charset="0"/>
                <a:cs typeface="Times New Roman" pitchFamily="18" charset="0"/>
              </a:rPr>
              <a:t> trampling the fallen in a crazy fruitless dash toward safety.(para.17)</a:t>
            </a:r>
            <a:endParaRPr lang="zh-CN" altLang="en-US" sz="2400">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wipe(left)">
                                      <p:cBhvr>
                                        <p:cTn id="11"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642938" y="1071563"/>
            <a:ext cx="7673975" cy="862012"/>
          </a:xfrm>
          <a:prstGeom prst="rect">
            <a:avLst/>
          </a:prstGeom>
          <a:noFill/>
          <a:ln w="9525">
            <a:noFill/>
            <a:miter lim="800000"/>
            <a:headEnd/>
            <a:tailEnd/>
          </a:ln>
        </p:spPr>
        <p:txBody>
          <a:bodyPr lIns="0" tIns="0" rIns="0" bIns="0">
            <a:spAutoFit/>
          </a:bodyPr>
          <a:lstStyle/>
          <a:p>
            <a:r>
              <a:rPr lang="en-US" altLang="zh-CN" sz="2800" b="1">
                <a:latin typeface="Times New Roman" pitchFamily="18" charset="0"/>
                <a:cs typeface="Times New Roman" pitchFamily="18" charset="0"/>
              </a:rPr>
              <a:t>Look at the picture and think.</a:t>
            </a:r>
            <a:endParaRPr lang="zh-CN" altLang="en-US" sz="2800" b="1">
              <a:latin typeface="Times New Roman" pitchFamily="18" charset="0"/>
              <a:cs typeface="Times New Roman" pitchFamily="18" charset="0"/>
            </a:endParaRPr>
          </a:p>
          <a:p>
            <a:endParaRPr lang="en-US" altLang="zh-CN" sz="2800" b="1">
              <a:latin typeface="Times New Roman" pitchFamily="18" charset="0"/>
              <a:ea typeface="微软雅黑" pitchFamily="34" charset="-122"/>
              <a:cs typeface="Times New Roman" pitchFamily="18" charset="0"/>
            </a:endParaRPr>
          </a:p>
        </p:txBody>
      </p:sp>
      <p:sp>
        <p:nvSpPr>
          <p:cNvPr id="5" name="矩形 4"/>
          <p:cNvSpPr/>
          <p:nvPr/>
        </p:nvSpPr>
        <p:spPr>
          <a:xfrm flipH="1">
            <a:off x="428625" y="1143000"/>
            <a:ext cx="142875" cy="2873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915" name="矩形 5"/>
          <p:cNvSpPr>
            <a:spLocks noChangeArrowheads="1"/>
          </p:cNvSpPr>
          <p:nvPr/>
        </p:nvSpPr>
        <p:spPr bwMode="auto">
          <a:xfrm>
            <a:off x="214313" y="142875"/>
            <a:ext cx="3829050" cy="579438"/>
          </a:xfrm>
          <a:prstGeom prst="rect">
            <a:avLst/>
          </a:prstGeom>
          <a:noFill/>
          <a:ln w="9525">
            <a:noFill/>
            <a:miter lim="800000"/>
            <a:headEnd/>
            <a:tailEnd/>
          </a:ln>
        </p:spPr>
        <p:txBody>
          <a:bodyPr wrap="none">
            <a:spAutoFit/>
          </a:bodyPr>
          <a:lstStyle/>
          <a:p>
            <a:r>
              <a:rPr lang="en-US" altLang="zh-CN" sz="3200" b="1">
                <a:latin typeface="Times New Roman" pitchFamily="18" charset="0"/>
                <a:ea typeface="华文隶书"/>
                <a:cs typeface="Times New Roman" pitchFamily="18" charset="0"/>
              </a:rPr>
              <a:t>5.  Critical Thinking </a:t>
            </a:r>
          </a:p>
        </p:txBody>
      </p:sp>
      <p:sp>
        <p:nvSpPr>
          <p:cNvPr id="7" name="TextBox 6"/>
          <p:cNvSpPr txBox="1">
            <a:spLocks noChangeArrowheads="1"/>
          </p:cNvSpPr>
          <p:nvPr/>
        </p:nvSpPr>
        <p:spPr bwMode="auto">
          <a:xfrm>
            <a:off x="857250" y="2143125"/>
            <a:ext cx="7358063" cy="46196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Man should  be humble and learn to respect nature.</a:t>
            </a:r>
            <a:endParaRPr lang="zh-CN" altLang="en-US" sz="2400">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625" y="280988"/>
            <a:ext cx="2857500" cy="584200"/>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auto">
              <a:spcBef>
                <a:spcPts val="0"/>
              </a:spcBef>
              <a:spcAft>
                <a:spcPts val="0"/>
              </a:spcAft>
              <a:defRPr/>
            </a:pPr>
            <a:r>
              <a:rPr lang="en-US" altLang="zh-CN" sz="3200" b="1" dirty="0">
                <a:solidFill>
                  <a:srgbClr val="0070C0"/>
                </a:solidFill>
                <a:latin typeface="Times New Roman" pitchFamily="18" charset="0"/>
                <a:ea typeface="华文隶书" panose="02010800040101010101" pitchFamily="2" charset="-122"/>
                <a:cs typeface="Times New Roman" pitchFamily="18" charset="0"/>
              </a:rPr>
              <a:t>Objectives </a:t>
            </a:r>
          </a:p>
        </p:txBody>
      </p:sp>
      <p:sp>
        <p:nvSpPr>
          <p:cNvPr id="6" name="TextBox 5"/>
          <p:cNvSpPr txBox="1">
            <a:spLocks noChangeArrowheads="1"/>
          </p:cNvSpPr>
          <p:nvPr/>
        </p:nvSpPr>
        <p:spPr bwMode="auto">
          <a:xfrm>
            <a:off x="357188" y="1439863"/>
            <a:ext cx="8643937" cy="2092325"/>
          </a:xfrm>
          <a:prstGeom prst="rect">
            <a:avLst/>
          </a:prstGeom>
          <a:noFill/>
          <a:ln w="9525">
            <a:noFill/>
            <a:miter lim="800000"/>
            <a:headEnd/>
            <a:tailEnd/>
          </a:ln>
        </p:spPr>
        <p:txBody>
          <a:bodyPr>
            <a:spAutoFit/>
          </a:bodyPr>
          <a:lstStyle/>
          <a:p>
            <a:pPr marL="457200" indent="-457200">
              <a:lnSpc>
                <a:spcPct val="150000"/>
              </a:lnSpc>
            </a:pPr>
            <a:r>
              <a:rPr lang="en-US" altLang="zh-CN" sz="2400" b="1">
                <a:latin typeface="Times New Roman" pitchFamily="18" charset="0"/>
                <a:cs typeface="Times New Roman" pitchFamily="18" charset="0"/>
              </a:rPr>
              <a:t>1. To understand the main idea and the theme of the text</a:t>
            </a:r>
          </a:p>
          <a:p>
            <a:pPr marL="457200" indent="-457200">
              <a:lnSpc>
                <a:spcPct val="150000"/>
              </a:lnSpc>
            </a:pPr>
            <a:r>
              <a:rPr lang="en-US" altLang="zh-CN" sz="2400" b="1">
                <a:latin typeface="Times New Roman" pitchFamily="18" charset="0"/>
                <a:cs typeface="Times New Roman" pitchFamily="18" charset="0"/>
              </a:rPr>
              <a:t>2. To learn the writing features</a:t>
            </a:r>
          </a:p>
          <a:p>
            <a:pPr marL="457200" indent="-457200">
              <a:lnSpc>
                <a:spcPct val="150000"/>
              </a:lnSpc>
            </a:pPr>
            <a:r>
              <a:rPr lang="en-US" altLang="zh-CN" sz="2400" b="1">
                <a:latin typeface="Times New Roman" pitchFamily="18" charset="0"/>
                <a:cs typeface="Times New Roman" pitchFamily="18" charset="0"/>
              </a:rPr>
              <a:t>3. To cultivate the critical thinking ability</a:t>
            </a:r>
          </a:p>
          <a:p>
            <a:pPr marL="457200" indent="-457200"/>
            <a:endParaRPr lang="en-US" altLang="zh-CN" sz="2200" b="1">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1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3513532" y="1203598"/>
            <a:ext cx="2138588" cy="2032152"/>
            <a:chOff x="3542384" y="1256013"/>
            <a:chExt cx="2138588" cy="2108625"/>
          </a:xfrm>
          <a:solidFill>
            <a:srgbClr val="FFFF00"/>
          </a:solidFill>
        </p:grpSpPr>
        <p:sp>
          <p:nvSpPr>
            <p:cNvPr id="15" name="正五边形 14"/>
            <p:cNvSpPr>
              <a:spLocks noChangeAspect="1"/>
            </p:cNvSpPr>
            <p:nvPr/>
          </p:nvSpPr>
          <p:spPr>
            <a:xfrm rot="19549452">
              <a:off x="3542384" y="1256013"/>
              <a:ext cx="2138588" cy="2108625"/>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2" name="TextBox 21"/>
            <p:cNvSpPr txBox="1"/>
            <p:nvPr/>
          </p:nvSpPr>
          <p:spPr>
            <a:xfrm>
              <a:off x="3957642" y="2006532"/>
              <a:ext cx="1490670" cy="510974"/>
            </a:xfrm>
            <a:prstGeom prst="rect">
              <a:avLst/>
            </a:prstGeom>
            <a:noFill/>
          </p:spPr>
          <p:txBody>
            <a:bodyPr lIns="0" tIns="0" rIns="0" bIns="0" anchor="ctr">
              <a:spAutoFit/>
            </a:bodyPr>
            <a:lstStyle/>
            <a:p>
              <a:pPr fontAlgn="auto">
                <a:spcBef>
                  <a:spcPts val="0"/>
                </a:spcBef>
                <a:spcAft>
                  <a:spcPts val="0"/>
                </a:spcAft>
                <a:defRPr/>
              </a:pPr>
              <a:r>
                <a:rPr lang="en-US" altLang="zh-CN" sz="2800" b="1" dirty="0">
                  <a:solidFill>
                    <a:schemeClr val="bg2"/>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rPr>
                <a:t> </a:t>
              </a:r>
              <a:r>
                <a:rPr lang="en-US" altLang="zh-CN" sz="3200" b="1" dirty="0">
                  <a:latin typeface="华文隶书" pitchFamily="2" charset="-122"/>
                  <a:ea typeface="华文隶书" pitchFamily="2" charset="-122"/>
                  <a:cs typeface="Times New Roman" pitchFamily="18" charset="0"/>
                </a:rPr>
                <a:t>Pompeii</a:t>
              </a:r>
              <a:endParaRPr lang="zh-CN" altLang="en-US" sz="3200" b="1" dirty="0">
                <a:latin typeface="华文隶书" pitchFamily="2" charset="-122"/>
                <a:ea typeface="华文隶书" pitchFamily="2" charset="-122"/>
                <a:cs typeface="Times New Roman" pitchFamily="18" charset="0"/>
              </a:endParaRPr>
            </a:p>
          </p:txBody>
        </p:sp>
      </p:grpSp>
      <p:grpSp>
        <p:nvGrpSpPr>
          <p:cNvPr id="3" name="组合 1"/>
          <p:cNvGrpSpPr/>
          <p:nvPr/>
        </p:nvGrpSpPr>
        <p:grpSpPr>
          <a:xfrm>
            <a:off x="5004048" y="3147974"/>
            <a:ext cx="1583438" cy="1440000"/>
            <a:chOff x="4587218" y="2710496"/>
            <a:chExt cx="1583438" cy="1440000"/>
          </a:xfrm>
          <a:solidFill>
            <a:srgbClr val="00B0F0"/>
          </a:solidFill>
        </p:grpSpPr>
        <p:sp>
          <p:nvSpPr>
            <p:cNvPr id="17" name="正五边形 16"/>
            <p:cNvSpPr>
              <a:spLocks noChangeAspect="1"/>
            </p:cNvSpPr>
            <p:nvPr/>
          </p:nvSpPr>
          <p:spPr>
            <a:xfrm rot="8749452">
              <a:off x="4658656" y="2710496"/>
              <a:ext cx="1512000" cy="1440000"/>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TextBox 23"/>
            <p:cNvSpPr txBox="1"/>
            <p:nvPr/>
          </p:nvSpPr>
          <p:spPr>
            <a:xfrm>
              <a:off x="4587218" y="3188537"/>
              <a:ext cx="1500198" cy="307777"/>
            </a:xfrm>
            <a:prstGeom prst="rect">
              <a:avLst/>
            </a:prstGeom>
            <a:noFill/>
          </p:spPr>
          <p:txBody>
            <a:bodyPr lIns="0" tIns="0" rIns="0" bIns="0" anchor="ctr">
              <a:spAutoFit/>
            </a:bodyPr>
            <a:lstStyle/>
            <a:p>
              <a:pPr algn="ctr" fontAlgn="auto">
                <a:lnSpc>
                  <a:spcPts val="2400"/>
                </a:lnSpc>
                <a:spcBef>
                  <a:spcPts val="0"/>
                </a:spcBef>
                <a:spcAft>
                  <a:spcPts val="0"/>
                </a:spcAft>
                <a:defRPr/>
              </a:pPr>
              <a:r>
                <a:rPr lang="en-US" altLang="zh-CN" sz="2400" b="1" dirty="0">
                  <a:solidFill>
                    <a:schemeClr val="bg1"/>
                  </a:solidFill>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2400" dirty="0">
                  <a:latin typeface="Times New Roman" pitchFamily="18" charset="0"/>
                  <a:ea typeface="华文隶书" panose="02010800040101010101" pitchFamily="2" charset="-122"/>
                  <a:cs typeface="Times New Roman" pitchFamily="18" charset="0"/>
                </a:rPr>
                <a:t>Theme</a:t>
              </a:r>
            </a:p>
          </p:txBody>
        </p:sp>
      </p:grpSp>
      <p:grpSp>
        <p:nvGrpSpPr>
          <p:cNvPr id="4" name="组合 2"/>
          <p:cNvGrpSpPr/>
          <p:nvPr/>
        </p:nvGrpSpPr>
        <p:grpSpPr>
          <a:xfrm>
            <a:off x="5796136" y="1131758"/>
            <a:ext cx="1571636" cy="1512000"/>
            <a:chOff x="5227514" y="1153178"/>
            <a:chExt cx="1571636" cy="1512000"/>
          </a:xfrm>
          <a:solidFill>
            <a:srgbClr val="00B0F0"/>
          </a:solidFill>
        </p:grpSpPr>
        <p:sp>
          <p:nvSpPr>
            <p:cNvPr id="19" name="正五边形 18"/>
            <p:cNvSpPr>
              <a:spLocks noChangeAspect="1"/>
            </p:cNvSpPr>
            <p:nvPr/>
          </p:nvSpPr>
          <p:spPr>
            <a:xfrm rot="4430411">
              <a:off x="5191514" y="1189178"/>
              <a:ext cx="1512000" cy="1440000"/>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TextBox 24"/>
            <p:cNvSpPr txBox="1"/>
            <p:nvPr/>
          </p:nvSpPr>
          <p:spPr>
            <a:xfrm>
              <a:off x="5227514" y="1724682"/>
              <a:ext cx="1571636" cy="369332"/>
            </a:xfrm>
            <a:prstGeom prst="rect">
              <a:avLst/>
            </a:prstGeom>
            <a:noFill/>
          </p:spPr>
          <p:txBody>
            <a:bodyPr lIns="0" tIns="0" rIns="0" bIns="0" anchor="ctr">
              <a:spAutoFit/>
            </a:bodyPr>
            <a:lstStyle/>
            <a:p>
              <a:pPr fontAlgn="auto">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Main idea</a:t>
              </a:r>
              <a:endParaRPr lang="zh-CN" altLang="en-US" sz="2400" dirty="0">
                <a:latin typeface="Times New Roman" pitchFamily="18" charset="0"/>
                <a:ea typeface="华文隶书" panose="02010800040101010101" pitchFamily="2" charset="-122"/>
                <a:cs typeface="Times New Roman" pitchFamily="18" charset="0"/>
              </a:endParaRPr>
            </a:p>
          </p:txBody>
        </p:sp>
      </p:grpSp>
      <p:grpSp>
        <p:nvGrpSpPr>
          <p:cNvPr id="5" name="组合 4"/>
          <p:cNvGrpSpPr/>
          <p:nvPr/>
        </p:nvGrpSpPr>
        <p:grpSpPr>
          <a:xfrm>
            <a:off x="2123888" y="1071552"/>
            <a:ext cx="1440000" cy="1512000"/>
            <a:chOff x="2598210" y="978332"/>
            <a:chExt cx="1440000" cy="1512000"/>
          </a:xfrm>
          <a:solidFill>
            <a:srgbClr val="00B0F0"/>
          </a:solidFill>
        </p:grpSpPr>
        <p:sp>
          <p:nvSpPr>
            <p:cNvPr id="16" name="正五边形 15"/>
            <p:cNvSpPr>
              <a:spLocks noChangeAspect="1"/>
            </p:cNvSpPr>
            <p:nvPr/>
          </p:nvSpPr>
          <p:spPr>
            <a:xfrm rot="17422575">
              <a:off x="2562210" y="1014332"/>
              <a:ext cx="1512000" cy="1440000"/>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TextBox 25"/>
            <p:cNvSpPr txBox="1"/>
            <p:nvPr/>
          </p:nvSpPr>
          <p:spPr>
            <a:xfrm>
              <a:off x="2812524" y="1335522"/>
              <a:ext cx="1214446" cy="615553"/>
            </a:xfrm>
            <a:prstGeom prst="rect">
              <a:avLst/>
            </a:prstGeom>
            <a:noFill/>
          </p:spPr>
          <p:txBody>
            <a:bodyPr lIns="0" tIns="0" rIns="0" bIns="0" anchor="ctr">
              <a:spAutoFit/>
            </a:bodyPr>
            <a:lstStyle/>
            <a:p>
              <a:pPr fontAlgn="auto">
                <a:lnSpc>
                  <a:spcPts val="2400"/>
                </a:lnSpc>
                <a:spcBef>
                  <a:spcPts val="0"/>
                </a:spcBef>
                <a:spcAft>
                  <a:spcPts val="0"/>
                </a:spcAft>
                <a:defRPr/>
              </a:pPr>
              <a:r>
                <a:rPr lang="en-US" altLang="zh-CN" sz="2400" b="1" dirty="0">
                  <a:solidFill>
                    <a:schemeClr val="bg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rPr>
                <a:t> </a:t>
              </a:r>
              <a:r>
                <a:rPr lang="en-US" altLang="zh-CN" sz="2400" dirty="0">
                  <a:latin typeface="Times New Roman" pitchFamily="18" charset="0"/>
                  <a:ea typeface="华文隶书" panose="02010800040101010101" pitchFamily="2" charset="-122"/>
                  <a:cs typeface="Times New Roman" pitchFamily="18" charset="0"/>
                </a:rPr>
                <a:t>Critical   thinking</a:t>
              </a:r>
            </a:p>
          </p:txBody>
        </p:sp>
      </p:grpSp>
      <p:sp>
        <p:nvSpPr>
          <p:cNvPr id="29" name="TextBox 28"/>
          <p:cNvSpPr txBox="1"/>
          <p:nvPr/>
        </p:nvSpPr>
        <p:spPr>
          <a:xfrm>
            <a:off x="142875" y="142875"/>
            <a:ext cx="3071813" cy="579438"/>
          </a:xfrm>
          <a:prstGeom prst="rect">
            <a:avLst/>
          </a:prstGeom>
          <a:noFill/>
        </p:spPr>
        <p:txBody>
          <a:bodyPr>
            <a:spAutoFit/>
          </a:bodyPr>
          <a:lstStyle/>
          <a:p>
            <a:pPr>
              <a:defRPr/>
            </a:pPr>
            <a:r>
              <a:rPr lang="en-US" altLang="zh-CN" sz="3200" b="1">
                <a:effectLst>
                  <a:outerShdw blurRad="38100" dist="38100" dir="2700000" algn="tl">
                    <a:srgbClr val="C0C0C0"/>
                  </a:outerShdw>
                </a:effectLst>
                <a:latin typeface="Times New Roman" pitchFamily="18" charset="0"/>
                <a:ea typeface="华文隶书" pitchFamily="2" charset="-122"/>
                <a:cs typeface="Times New Roman" pitchFamily="18" charset="0"/>
              </a:rPr>
              <a:t>7.  </a:t>
            </a:r>
            <a:r>
              <a:rPr lang="en-US" altLang="zh-CN" sz="3200" b="1">
                <a:latin typeface="Times New Roman" pitchFamily="18" charset="0"/>
                <a:ea typeface="华文隶书" pitchFamily="2" charset="-122"/>
                <a:cs typeface="Times New Roman" pitchFamily="18" charset="0"/>
              </a:rPr>
              <a:t>Summary</a:t>
            </a:r>
          </a:p>
        </p:txBody>
      </p:sp>
      <p:grpSp>
        <p:nvGrpSpPr>
          <p:cNvPr id="18" name="组合 1"/>
          <p:cNvGrpSpPr/>
          <p:nvPr/>
        </p:nvGrpSpPr>
        <p:grpSpPr>
          <a:xfrm>
            <a:off x="2499158" y="3075806"/>
            <a:ext cx="1928826" cy="1440000"/>
            <a:chOff x="4444342" y="2710496"/>
            <a:chExt cx="1928826" cy="1440000"/>
          </a:xfrm>
          <a:solidFill>
            <a:srgbClr val="00B0F0"/>
          </a:solidFill>
        </p:grpSpPr>
        <p:sp>
          <p:nvSpPr>
            <p:cNvPr id="20" name="正五边形 19"/>
            <p:cNvSpPr>
              <a:spLocks noChangeAspect="1"/>
            </p:cNvSpPr>
            <p:nvPr/>
          </p:nvSpPr>
          <p:spPr>
            <a:xfrm rot="8749452">
              <a:off x="4658656" y="2710496"/>
              <a:ext cx="1512000" cy="1440000"/>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TextBox 26"/>
            <p:cNvSpPr txBox="1"/>
            <p:nvPr/>
          </p:nvSpPr>
          <p:spPr>
            <a:xfrm>
              <a:off x="4444342" y="3001013"/>
              <a:ext cx="1928826" cy="615553"/>
            </a:xfrm>
            <a:prstGeom prst="rect">
              <a:avLst/>
            </a:prstGeom>
            <a:noFill/>
          </p:spPr>
          <p:txBody>
            <a:bodyPr lIns="0" tIns="0" rIns="0" bIns="0" anchor="ctr">
              <a:spAutoFit/>
            </a:bodyPr>
            <a:lstStyle/>
            <a:p>
              <a:pPr algn="ct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Writing features</a:t>
              </a: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1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313" y="0"/>
            <a:ext cx="3662362" cy="579438"/>
          </a:xfrm>
          <a:prstGeom prst="rect">
            <a:avLst/>
          </a:prstGeom>
        </p:spPr>
        <p:txBody>
          <a:bodyPr>
            <a:spAutoFit/>
          </a:bodyPr>
          <a:lstStyle/>
          <a:p>
            <a:pPr>
              <a:defRPr/>
            </a:pPr>
            <a:r>
              <a:rPr lang="en-US" altLang="zh-CN" sz="3200" b="1">
                <a:latin typeface="华文隶书" pitchFamily="2" charset="-122"/>
                <a:ea typeface="华文隶书" pitchFamily="2" charset="-122"/>
              </a:rPr>
              <a:t>8.</a:t>
            </a:r>
            <a:r>
              <a:rPr lang="en-US" altLang="zh-CN" sz="3200" b="1">
                <a:effectLst>
                  <a:outerShdw blurRad="38100" dist="38100" dir="2700000" algn="tl">
                    <a:srgbClr val="C0C0C0"/>
                  </a:outerShdw>
                </a:effectLst>
                <a:latin typeface="华文隶书" pitchFamily="2" charset="-122"/>
                <a:ea typeface="华文隶书" pitchFamily="2" charset="-122"/>
              </a:rPr>
              <a:t> </a:t>
            </a:r>
            <a:r>
              <a:rPr lang="en-US" altLang="zh-CN" sz="3200" b="1">
                <a:latin typeface="Times New Roman" pitchFamily="18" charset="0"/>
                <a:ea typeface="华文隶书" pitchFamily="2" charset="-122"/>
                <a:cs typeface="Times New Roman" pitchFamily="18" charset="0"/>
              </a:rPr>
              <a:t>Assignments</a:t>
            </a:r>
          </a:p>
        </p:txBody>
      </p:sp>
      <p:sp>
        <p:nvSpPr>
          <p:cNvPr id="41986" name="Rectangle 1"/>
          <p:cNvSpPr>
            <a:spLocks noChangeArrowheads="1"/>
          </p:cNvSpPr>
          <p:nvPr/>
        </p:nvSpPr>
        <p:spPr bwMode="auto">
          <a:xfrm>
            <a:off x="142875" y="873125"/>
            <a:ext cx="9001125" cy="2308225"/>
          </a:xfrm>
          <a:prstGeom prst="rect">
            <a:avLst/>
          </a:prstGeom>
          <a:noFill/>
          <a:ln w="9525">
            <a:noFill/>
            <a:miter lim="800000"/>
            <a:headEnd/>
            <a:tailEnd/>
          </a:ln>
        </p:spPr>
        <p:txBody>
          <a:bodyPr anchor="ctr">
            <a:spAutoFit/>
          </a:bodyPr>
          <a:lstStyle/>
          <a:p>
            <a:r>
              <a:rPr lang="en-US" altLang="zh-CN" sz="2400">
                <a:latin typeface="Times New Roman" pitchFamily="18" charset="0"/>
                <a:cs typeface="Times New Roman" pitchFamily="18" charset="0"/>
              </a:rPr>
              <a:t>1) Explore more information online about the volcanic eruption that destroyed Pompeii in AD 79 and write the findings to the class.</a:t>
            </a:r>
            <a:endParaRPr lang="zh-CN" altLang="en-US" sz="2400">
              <a:latin typeface="Times New Roman" pitchFamily="18" charset="0"/>
              <a:cs typeface="Times New Roman" pitchFamily="18" charset="0"/>
            </a:endParaRPr>
          </a:p>
          <a:p>
            <a:r>
              <a:rPr lang="en-US" altLang="zh-CN" sz="2400">
                <a:latin typeface="Times New Roman" pitchFamily="18" charset="0"/>
                <a:cs typeface="Times New Roman" pitchFamily="18" charset="0"/>
              </a:rPr>
              <a:t>(</a:t>
            </a:r>
            <a:r>
              <a:rPr lang="en-US" altLang="zh-CN" sz="2400">
                <a:latin typeface="Times New Roman" pitchFamily="18" charset="0"/>
                <a:cs typeface="Times New Roman" pitchFamily="18" charset="0"/>
                <a:hlinkClick r:id="rId3"/>
              </a:rPr>
              <a:t>http://www.tudou.com/programs/view/gQHkXXOQukE/</a:t>
            </a:r>
            <a:r>
              <a:rPr lang="en-US" altLang="zh-CN" sz="2400">
                <a:latin typeface="Times New Roman" pitchFamily="18" charset="0"/>
                <a:cs typeface="Times New Roman" pitchFamily="18" charset="0"/>
              </a:rPr>
              <a:t>)</a:t>
            </a:r>
          </a:p>
          <a:p>
            <a:endParaRPr lang="zh-CN" altLang="en-US" sz="2400">
              <a:latin typeface="Times New Roman" pitchFamily="18" charset="0"/>
              <a:cs typeface="Times New Roman" pitchFamily="18" charset="0"/>
            </a:endParaRPr>
          </a:p>
          <a:p>
            <a:r>
              <a:rPr lang="en-US" altLang="zh-CN" sz="2400">
                <a:latin typeface="Times New Roman" pitchFamily="18" charset="0"/>
                <a:cs typeface="Times New Roman" pitchFamily="18" charset="0"/>
              </a:rPr>
              <a:t>2) Watch the powerful movie called</a:t>
            </a:r>
            <a:r>
              <a:rPr lang="en-US" altLang="zh-CN" sz="2400" b="1" i="1">
                <a:latin typeface="Times New Roman" pitchFamily="18" charset="0"/>
                <a:cs typeface="Times New Roman" pitchFamily="18" charset="0"/>
              </a:rPr>
              <a:t> The Last Days of Pompeii </a:t>
            </a:r>
            <a:r>
              <a:rPr lang="en-US" altLang="zh-CN" sz="2400">
                <a:latin typeface="Times New Roman" pitchFamily="18" charset="0"/>
                <a:cs typeface="Times New Roman" pitchFamily="18" charset="0"/>
              </a:rPr>
              <a:t>after class.</a:t>
            </a:r>
            <a:endParaRPr lang="zh-CN" altLang="en-US" sz="2400">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28938" y="1563688"/>
            <a:ext cx="5414962" cy="1108075"/>
          </a:xfrm>
          <a:prstGeom prst="rect">
            <a:avLst/>
          </a:prstGeom>
          <a:noFill/>
          <a:ln>
            <a:noFill/>
          </a:ln>
        </p:spPr>
        <p:txBody>
          <a:bodyPr lIns="0" tIns="0" rIns="0" bIns="0">
            <a:spAutoFit/>
          </a:bodyPr>
          <a:lstStyle/>
          <a:p>
            <a:pPr fontAlgn="auto">
              <a:spcBef>
                <a:spcPts val="0"/>
              </a:spcBef>
              <a:spcAft>
                <a:spcPts val="0"/>
              </a:spcAft>
              <a:defRPr/>
            </a:pPr>
            <a:r>
              <a:rPr lang="en-US" altLang="zh-CN"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Thanks</a:t>
            </a:r>
            <a:r>
              <a:rPr lang="zh-CN" altLang="en-US"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strVal val="(6*min(max(#ppt_w*#ppt_h,.3),1)-7.4)/-.7*#ppt_w"/>
                                          </p:val>
                                        </p:tav>
                                        <p:tav tm="100000">
                                          <p:val>
                                            <p:strVal val="#ppt_w"/>
                                          </p:val>
                                        </p:tav>
                                      </p:tavLst>
                                    </p:anim>
                                    <p:anim calcmode="lin" valueType="num">
                                      <p:cBhvr>
                                        <p:cTn id="8" dur="1500" fill="hold"/>
                                        <p:tgtEl>
                                          <p:spTgt spid="5"/>
                                        </p:tgtEl>
                                        <p:attrNameLst>
                                          <p:attrName>ppt_h</p:attrName>
                                        </p:attrNameLst>
                                      </p:cBhvr>
                                      <p:tavLst>
                                        <p:tav tm="0">
                                          <p:val>
                                            <p:strVal val="(6*min(max(#ppt_w*#ppt_h,.3),1)-7.4)/-.7*#ppt_h"/>
                                          </p:val>
                                        </p:tav>
                                        <p:tav tm="100000">
                                          <p:val>
                                            <p:strVal val="#ppt_h"/>
                                          </p:val>
                                        </p:tav>
                                      </p:tavLst>
                                    </p:anim>
                                    <p:anim calcmode="lin" valueType="num">
                                      <p:cBhvr>
                                        <p:cTn id="9" dur="1500" fill="hold"/>
                                        <p:tgtEl>
                                          <p:spTgt spid="5"/>
                                        </p:tgtEl>
                                        <p:attrNameLst>
                                          <p:attrName>ppt_x</p:attrName>
                                        </p:attrNameLst>
                                      </p:cBhvr>
                                      <p:tavLst>
                                        <p:tav tm="0">
                                          <p:val>
                                            <p:fltVal val="0.5"/>
                                          </p:val>
                                        </p:tav>
                                        <p:tav tm="100000">
                                          <p:val>
                                            <p:strVal val="#ppt_x"/>
                                          </p:val>
                                        </p:tav>
                                      </p:tavLst>
                                    </p:anim>
                                    <p:anim calcmode="lin" valueType="num">
                                      <p:cBhvr>
                                        <p:cTn id="10" dur="1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 descr="naples_map"/>
          <p:cNvPicPr>
            <a:picLocks noChangeAspect="1" noChangeArrowheads="1"/>
          </p:cNvPicPr>
          <p:nvPr/>
        </p:nvPicPr>
        <p:blipFill>
          <a:blip r:embed="rId2"/>
          <a:srcRect/>
          <a:stretch>
            <a:fillRect/>
          </a:stretch>
        </p:blipFill>
        <p:spPr bwMode="auto">
          <a:xfrm>
            <a:off x="5076825" y="788988"/>
            <a:ext cx="3429000" cy="1927225"/>
          </a:xfrm>
          <a:prstGeom prst="rect">
            <a:avLst/>
          </a:prstGeom>
          <a:noFill/>
          <a:ln w="9525">
            <a:noFill/>
            <a:miter lim="800000"/>
            <a:headEnd/>
            <a:tailEnd/>
          </a:ln>
        </p:spPr>
      </p:pic>
      <p:sp>
        <p:nvSpPr>
          <p:cNvPr id="15362" name="TextBox 6"/>
          <p:cNvSpPr txBox="1">
            <a:spLocks noChangeArrowheads="1"/>
          </p:cNvSpPr>
          <p:nvPr/>
        </p:nvSpPr>
        <p:spPr bwMode="auto">
          <a:xfrm>
            <a:off x="1908175" y="195263"/>
            <a:ext cx="3217863"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1. Culture Tips</a:t>
            </a:r>
          </a:p>
        </p:txBody>
      </p:sp>
      <p:sp>
        <p:nvSpPr>
          <p:cNvPr id="15363" name="Rectangle 3"/>
          <p:cNvSpPr>
            <a:spLocks noChangeArrowheads="1"/>
          </p:cNvSpPr>
          <p:nvPr/>
        </p:nvSpPr>
        <p:spPr bwMode="auto">
          <a:xfrm>
            <a:off x="179388" y="1006475"/>
            <a:ext cx="4535487" cy="3640138"/>
          </a:xfrm>
          <a:prstGeom prst="rect">
            <a:avLst/>
          </a:prstGeom>
          <a:noFill/>
          <a:ln w="9525">
            <a:noFill/>
            <a:miter lim="800000"/>
            <a:headEnd/>
            <a:tailEnd/>
          </a:ln>
        </p:spPr>
        <p:txBody>
          <a:bodyPr/>
          <a:lstStyle/>
          <a:p>
            <a:pPr marL="342900" indent="-342900">
              <a:spcBef>
                <a:spcPct val="20000"/>
              </a:spcBef>
              <a:buFont typeface="Arial" charset="0"/>
              <a:buChar char="•"/>
            </a:pPr>
            <a:r>
              <a:rPr lang="en-US" altLang="zh-CN" sz="2000" b="1">
                <a:latin typeface="Calibri" pitchFamily="34" charset="0"/>
              </a:rPr>
              <a:t>Naples</a:t>
            </a:r>
            <a:r>
              <a:rPr lang="en-US" altLang="zh-CN" sz="2000">
                <a:latin typeface="Calibri" pitchFamily="34" charset="0"/>
              </a:rPr>
              <a:t> is the capital of Campania and the third-largest city in Italy, after Rome and Milan. It has a population of nearly one million within its administrative limits on a land area of 117.3 km</a:t>
            </a:r>
            <a:r>
              <a:rPr lang="en-US" altLang="zh-CN" sz="2000" baseline="30000">
                <a:latin typeface="Calibri" pitchFamily="34" charset="0"/>
              </a:rPr>
              <a:t>2</a:t>
            </a:r>
            <a:r>
              <a:rPr lang="en-US" altLang="zh-CN" sz="2000">
                <a:latin typeface="Calibri" pitchFamily="34" charset="0"/>
              </a:rPr>
              <a:t> (45 sq mi). The urban area of Naples extends beyond the administrative city limits, with a population of above three million. </a:t>
            </a:r>
            <a:endParaRPr lang="zh-CN" altLang="en-US" sz="2000">
              <a:latin typeface="Calibri" pitchFamily="34" charset="0"/>
            </a:endParaRPr>
          </a:p>
        </p:txBody>
      </p:sp>
      <p:pic>
        <p:nvPicPr>
          <p:cNvPr id="15364" name="Picture 5" descr="Naples - General view"/>
          <p:cNvPicPr>
            <a:picLocks noChangeAspect="1" noChangeArrowheads="1"/>
          </p:cNvPicPr>
          <p:nvPr/>
        </p:nvPicPr>
        <p:blipFill>
          <a:blip r:embed="rId3"/>
          <a:srcRect/>
          <a:stretch>
            <a:fillRect/>
          </a:stretch>
        </p:blipFill>
        <p:spPr bwMode="auto">
          <a:xfrm>
            <a:off x="5148263" y="3003550"/>
            <a:ext cx="3289300" cy="1752600"/>
          </a:xfrm>
          <a:prstGeom prst="rect">
            <a:avLst/>
          </a:prstGeom>
          <a:noFill/>
          <a:ln w="9525">
            <a:noFill/>
            <a:miter lim="800000"/>
            <a:headEnd/>
            <a:tailEnd/>
          </a:ln>
        </p:spPr>
      </p:pic>
      <p:sp>
        <p:nvSpPr>
          <p:cNvPr id="15365" name="TextBox 4"/>
          <p:cNvSpPr txBox="1">
            <a:spLocks noChangeArrowheads="1"/>
          </p:cNvSpPr>
          <p:nvPr/>
        </p:nvSpPr>
        <p:spPr bwMode="auto">
          <a:xfrm>
            <a:off x="179388" y="339725"/>
            <a:ext cx="1928812" cy="519113"/>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Background</a:t>
            </a:r>
            <a:endParaRPr lang="zh-CN" altLang="en-US" sz="2800">
              <a:solidFill>
                <a:schemeClr val="bg1"/>
              </a:solidFill>
              <a:latin typeface="Calibri" pitchFamily="34" charset="0"/>
            </a:endParaRPr>
          </a:p>
        </p:txBody>
      </p:sp>
    </p:spTree>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Grp="1" noChangeArrowheads="1"/>
          </p:cNvSpPr>
          <p:nvPr>
            <p:ph type="body" idx="4294967295"/>
          </p:nvPr>
        </p:nvSpPr>
        <p:spPr bwMode="auto">
          <a:xfrm>
            <a:off x="179388" y="788988"/>
            <a:ext cx="4752975" cy="4213225"/>
          </a:xfrm>
          <a:prstGeom prst="rect">
            <a:avLst/>
          </a:prstGeom>
          <a:noFill/>
          <a:ln>
            <a:miter lim="800000"/>
            <a:headEnd/>
            <a:tailEnd/>
          </a:ln>
        </p:spPr>
        <p:txBody>
          <a:bodyPr/>
          <a:lstStyle/>
          <a:p>
            <a:pPr eaLnBrk="1" hangingPunct="1">
              <a:lnSpc>
                <a:spcPct val="80000"/>
              </a:lnSpc>
            </a:pPr>
            <a:r>
              <a:rPr lang="en-US" altLang="zh-CN" sz="2000" smtClean="0"/>
              <a:t>The city of </a:t>
            </a:r>
            <a:r>
              <a:rPr lang="en-US" altLang="zh-CN" sz="2000" b="1" smtClean="0"/>
              <a:t>Pompeii</a:t>
            </a:r>
            <a:r>
              <a:rPr lang="en-US" altLang="zh-CN" sz="2000" smtClean="0"/>
              <a:t> is a partially buried Roman town-city near modern Naples. Pompeii was partially destroyed and buried under 4 to 6 m (13 to 20 ft) of ash and pumice in the eruption of Mount Vesuvius in AD 79, and it was lost for nearly 1700 years before its accidental rediscovery in 1749. Since then, its excavation has provided an extraordinarily detailed insight into the life of a city during the Pax Romana. Today, this UNESCO World Heritage Site is one of the most popular tourist attractions of Italy, with approximately 2,500,000 visitors every year. </a:t>
            </a:r>
            <a:endParaRPr lang="zh-CN" altLang="en-US" sz="2000" smtClean="0"/>
          </a:p>
        </p:txBody>
      </p:sp>
      <p:sp>
        <p:nvSpPr>
          <p:cNvPr id="16386" name="TextBox 6"/>
          <p:cNvSpPr txBox="1">
            <a:spLocks noChangeArrowheads="1"/>
          </p:cNvSpPr>
          <p:nvPr/>
        </p:nvSpPr>
        <p:spPr bwMode="auto">
          <a:xfrm>
            <a:off x="2771775" y="123825"/>
            <a:ext cx="4032250"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1. Culture Tips</a:t>
            </a:r>
          </a:p>
        </p:txBody>
      </p:sp>
      <p:pic>
        <p:nvPicPr>
          <p:cNvPr id="16387" name="Picture 7" descr="p326213-Pompeii-Pompeii_Ruins"/>
          <p:cNvPicPr>
            <a:picLocks noChangeAspect="1" noChangeArrowheads="1"/>
          </p:cNvPicPr>
          <p:nvPr/>
        </p:nvPicPr>
        <p:blipFill>
          <a:blip r:embed="rId2"/>
          <a:srcRect/>
          <a:stretch>
            <a:fillRect/>
          </a:stretch>
        </p:blipFill>
        <p:spPr bwMode="auto">
          <a:xfrm>
            <a:off x="5148263" y="898525"/>
            <a:ext cx="3621087" cy="3614738"/>
          </a:xfrm>
          <a:prstGeom prst="rect">
            <a:avLst/>
          </a:prstGeom>
          <a:noFill/>
          <a:ln w="9525">
            <a:noFill/>
            <a:miter lim="800000"/>
            <a:headEnd/>
            <a:tailEnd/>
          </a:ln>
        </p:spPr>
      </p:pic>
      <p:sp>
        <p:nvSpPr>
          <p:cNvPr id="16388" name="TextBox 4"/>
          <p:cNvSpPr txBox="1">
            <a:spLocks noChangeArrowheads="1"/>
          </p:cNvSpPr>
          <p:nvPr/>
        </p:nvSpPr>
        <p:spPr bwMode="auto">
          <a:xfrm>
            <a:off x="214313" y="0"/>
            <a:ext cx="1928812" cy="393700"/>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Background</a:t>
            </a:r>
            <a:endParaRPr lang="zh-CN" altLang="en-US" sz="2800">
              <a:solidFill>
                <a:schemeClr val="bg1"/>
              </a:solidFill>
              <a:latin typeface="Calibri" pitchFamily="34" charset="0"/>
            </a:endParaRPr>
          </a:p>
        </p:txBody>
      </p:sp>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bwMode="auto">
          <a:xfrm>
            <a:off x="468313" y="627063"/>
            <a:ext cx="8135937" cy="541337"/>
          </a:xfrm>
          <a:prstGeom prst="rect">
            <a:avLst/>
          </a:prstGeom>
          <a:noFill/>
          <a:ln>
            <a:miter lim="800000"/>
            <a:headEnd/>
            <a:tailEnd/>
          </a:ln>
        </p:spPr>
        <p:txBody>
          <a:bodyPr/>
          <a:lstStyle/>
          <a:p>
            <a:pPr eaLnBrk="1" hangingPunct="1"/>
            <a:r>
              <a:rPr lang="en-US" altLang="zh-CN" sz="4000" smtClean="0"/>
              <a:t>Pompeii the Last Day </a:t>
            </a:r>
            <a:endParaRPr lang="zh-CN" altLang="en-US" sz="4000" smtClean="0"/>
          </a:p>
        </p:txBody>
      </p:sp>
      <p:sp>
        <p:nvSpPr>
          <p:cNvPr id="17410" name="Rectangle 3"/>
          <p:cNvSpPr>
            <a:spLocks noGrp="1" noChangeArrowheads="1"/>
          </p:cNvSpPr>
          <p:nvPr>
            <p:ph type="body" idx="4294967295"/>
          </p:nvPr>
        </p:nvSpPr>
        <p:spPr bwMode="auto">
          <a:xfrm>
            <a:off x="0" y="1201738"/>
            <a:ext cx="4643438" cy="3638550"/>
          </a:xfrm>
          <a:prstGeom prst="rect">
            <a:avLst/>
          </a:prstGeom>
          <a:noFill/>
          <a:ln>
            <a:miter lim="800000"/>
            <a:headEnd/>
            <a:tailEnd/>
          </a:ln>
        </p:spPr>
        <p:txBody>
          <a:bodyPr/>
          <a:lstStyle/>
          <a:p>
            <a:pPr eaLnBrk="1" hangingPunct="1">
              <a:lnSpc>
                <a:spcPct val="90000"/>
              </a:lnSpc>
            </a:pPr>
            <a:r>
              <a:rPr lang="en-US" altLang="zh-CN" sz="2000" smtClean="0"/>
              <a:t>A multidisciplinary study of the eruption products and victims indicates that at Vesuvius and surrounding towns, heat was the main cause of death of people, previously believed to have died from ash suffocation. The results of the study, published in 2010, show that exposure to at least 250 °C hot surges at a distance of 10 kilometers from the vent was sufficient to cause instant death, even if people were sheltered within buildings. </a:t>
            </a:r>
            <a:endParaRPr lang="zh-CN" altLang="en-US" sz="2000" smtClean="0"/>
          </a:p>
        </p:txBody>
      </p:sp>
      <p:pic>
        <p:nvPicPr>
          <p:cNvPr id="17411" name="Picture 5" descr="File:Pompeii the last day 1.jpg">
            <a:hlinkClick r:id="rId3"/>
          </p:cNvPr>
          <p:cNvPicPr>
            <a:picLocks noChangeAspect="1" noChangeArrowheads="1"/>
          </p:cNvPicPr>
          <p:nvPr/>
        </p:nvPicPr>
        <p:blipFill>
          <a:blip r:embed="rId4"/>
          <a:srcRect/>
          <a:stretch>
            <a:fillRect/>
          </a:stretch>
        </p:blipFill>
        <p:spPr bwMode="auto">
          <a:xfrm>
            <a:off x="4716463" y="1222375"/>
            <a:ext cx="4237037" cy="3529013"/>
          </a:xfrm>
          <a:prstGeom prst="rect">
            <a:avLst/>
          </a:prstGeom>
          <a:noFill/>
          <a:ln w="9525">
            <a:noFill/>
            <a:miter lim="800000"/>
            <a:headEnd/>
            <a:tailEnd/>
          </a:ln>
        </p:spPr>
      </p:pic>
      <p:sp>
        <p:nvSpPr>
          <p:cNvPr id="17412" name="TextBox 6"/>
          <p:cNvSpPr txBox="1">
            <a:spLocks noChangeArrowheads="1"/>
          </p:cNvSpPr>
          <p:nvPr/>
        </p:nvSpPr>
        <p:spPr bwMode="auto">
          <a:xfrm>
            <a:off x="3132138" y="195263"/>
            <a:ext cx="4392612"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1. Culture Tips</a:t>
            </a:r>
          </a:p>
        </p:txBody>
      </p:sp>
      <p:sp>
        <p:nvSpPr>
          <p:cNvPr id="17413" name="TextBox 4"/>
          <p:cNvSpPr txBox="1">
            <a:spLocks noChangeArrowheads="1"/>
          </p:cNvSpPr>
          <p:nvPr/>
        </p:nvSpPr>
        <p:spPr bwMode="auto">
          <a:xfrm>
            <a:off x="214313" y="0"/>
            <a:ext cx="1928812" cy="393700"/>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Background</a:t>
            </a:r>
            <a:endParaRPr lang="zh-CN" altLang="en-US" sz="2800">
              <a:solidFill>
                <a:schemeClr val="bg1"/>
              </a:solidFill>
              <a:latin typeface="Calibri" pitchFamily="34" charset="0"/>
            </a:endParaRPr>
          </a:p>
        </p:txBody>
      </p:sp>
    </p:spTree>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idx="4294967295"/>
          </p:nvPr>
        </p:nvSpPr>
        <p:spPr bwMode="auto">
          <a:xfrm>
            <a:off x="5003800" y="788988"/>
            <a:ext cx="3756025" cy="692150"/>
          </a:xfrm>
          <a:prstGeom prst="rect">
            <a:avLst/>
          </a:prstGeom>
          <a:noFill/>
          <a:ln>
            <a:miter lim="800000"/>
            <a:headEnd/>
            <a:tailEnd/>
          </a:ln>
        </p:spPr>
        <p:txBody>
          <a:bodyPr/>
          <a:lstStyle/>
          <a:p>
            <a:pPr eaLnBrk="1" hangingPunct="1"/>
            <a:r>
              <a:rPr lang="en-US" altLang="zh-CN" sz="4000" smtClean="0"/>
              <a:t>Mount Vesuvius</a:t>
            </a:r>
            <a:endParaRPr lang="zh-CN" altLang="en-US" sz="4000" smtClean="0"/>
          </a:p>
        </p:txBody>
      </p:sp>
      <p:sp>
        <p:nvSpPr>
          <p:cNvPr id="19458" name="Rectangle 3"/>
          <p:cNvSpPr>
            <a:spLocks noGrp="1" noChangeArrowheads="1"/>
          </p:cNvSpPr>
          <p:nvPr>
            <p:ph type="body" idx="4294967295"/>
          </p:nvPr>
        </p:nvSpPr>
        <p:spPr bwMode="auto">
          <a:xfrm>
            <a:off x="250825" y="788988"/>
            <a:ext cx="4402138" cy="4105275"/>
          </a:xfrm>
          <a:prstGeom prst="rect">
            <a:avLst/>
          </a:prstGeom>
          <a:noFill/>
          <a:ln>
            <a:miter lim="800000"/>
            <a:headEnd/>
            <a:tailEnd/>
          </a:ln>
        </p:spPr>
        <p:txBody>
          <a:bodyPr/>
          <a:lstStyle/>
          <a:p>
            <a:pPr eaLnBrk="1" hangingPunct="1"/>
            <a:r>
              <a:rPr lang="en-US" altLang="zh-CN" sz="2000" smtClean="0"/>
              <a:t>Mount Vesuvius is best known for its eruption in AD 79 that led to the burying and destruction of the Roman cities of Pompeii and Herculaneum. They were never rebuilt, although surviving townspeople and probably looters did undertake extensive salvage work after the destructions. The towns' locations were eventually forgotten until their accidental rediscovery in the 18th century.</a:t>
            </a:r>
            <a:endParaRPr lang="zh-CN" altLang="en-US" sz="2000" smtClean="0"/>
          </a:p>
        </p:txBody>
      </p:sp>
      <p:pic>
        <p:nvPicPr>
          <p:cNvPr id="19459" name="Picture 5" descr="File:Pompeii&amp;Vesuvius.JPG">
            <a:hlinkClick r:id="rId2"/>
          </p:cNvPr>
          <p:cNvPicPr>
            <a:picLocks noChangeAspect="1" noChangeArrowheads="1"/>
          </p:cNvPicPr>
          <p:nvPr/>
        </p:nvPicPr>
        <p:blipFill>
          <a:blip r:embed="rId3"/>
          <a:srcRect/>
          <a:stretch>
            <a:fillRect/>
          </a:stretch>
        </p:blipFill>
        <p:spPr bwMode="auto">
          <a:xfrm>
            <a:off x="4859338" y="1384300"/>
            <a:ext cx="4092575" cy="2047875"/>
          </a:xfrm>
          <a:prstGeom prst="rect">
            <a:avLst/>
          </a:prstGeom>
          <a:noFill/>
          <a:ln w="9525">
            <a:noFill/>
            <a:miter lim="800000"/>
            <a:headEnd/>
            <a:tailEnd/>
          </a:ln>
        </p:spPr>
      </p:pic>
      <p:sp>
        <p:nvSpPr>
          <p:cNvPr id="19460" name="Rectangle 2"/>
          <p:cNvSpPr>
            <a:spLocks noChangeArrowheads="1"/>
          </p:cNvSpPr>
          <p:nvPr/>
        </p:nvSpPr>
        <p:spPr bwMode="auto">
          <a:xfrm>
            <a:off x="4500563" y="3706813"/>
            <a:ext cx="4500562" cy="325437"/>
          </a:xfrm>
          <a:prstGeom prst="rect">
            <a:avLst/>
          </a:prstGeom>
          <a:noFill/>
          <a:ln w="9525">
            <a:noFill/>
            <a:miter lim="800000"/>
            <a:headEnd/>
            <a:tailEnd/>
          </a:ln>
        </p:spPr>
        <p:txBody>
          <a:bodyPr/>
          <a:lstStyle/>
          <a:p>
            <a:pPr algn="ctr"/>
            <a:r>
              <a:rPr lang="en-US" altLang="zh-CN" sz="2000">
                <a:latin typeface="Calibri" pitchFamily="34" charset="0"/>
              </a:rPr>
              <a:t>Pompeii, with Vesuvius towering above</a:t>
            </a:r>
            <a:endParaRPr lang="zh-CN" altLang="en-US" sz="2000">
              <a:latin typeface="Calibri" pitchFamily="34" charset="0"/>
            </a:endParaRPr>
          </a:p>
        </p:txBody>
      </p:sp>
      <p:sp>
        <p:nvSpPr>
          <p:cNvPr id="19461" name="TextBox 6"/>
          <p:cNvSpPr txBox="1">
            <a:spLocks noChangeArrowheads="1"/>
          </p:cNvSpPr>
          <p:nvPr/>
        </p:nvSpPr>
        <p:spPr bwMode="auto">
          <a:xfrm>
            <a:off x="3132138" y="87313"/>
            <a:ext cx="3960812"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1. Culture Tips</a:t>
            </a:r>
          </a:p>
        </p:txBody>
      </p:sp>
      <p:sp>
        <p:nvSpPr>
          <p:cNvPr id="19462" name="TextBox 4"/>
          <p:cNvSpPr txBox="1">
            <a:spLocks noChangeArrowheads="1"/>
          </p:cNvSpPr>
          <p:nvPr/>
        </p:nvSpPr>
        <p:spPr bwMode="auto">
          <a:xfrm>
            <a:off x="214313" y="0"/>
            <a:ext cx="1928812" cy="393700"/>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Background</a:t>
            </a:r>
            <a:endParaRPr lang="zh-CN" altLang="en-US" sz="2800">
              <a:solidFill>
                <a:schemeClr val="bg1"/>
              </a:solidFill>
              <a:latin typeface="Calibri" pitchFamily="34" charset="0"/>
            </a:endParaRPr>
          </a:p>
        </p:txBody>
      </p:sp>
    </p:spTree>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idx="4294967295"/>
          </p:nvPr>
        </p:nvSpPr>
        <p:spPr bwMode="auto">
          <a:xfrm>
            <a:off x="250825" y="736600"/>
            <a:ext cx="4321175" cy="528638"/>
          </a:xfrm>
          <a:prstGeom prst="rect">
            <a:avLst/>
          </a:prstGeom>
          <a:noFill/>
          <a:ln>
            <a:miter lim="800000"/>
            <a:headEnd/>
            <a:tailEnd/>
          </a:ln>
        </p:spPr>
        <p:txBody>
          <a:bodyPr/>
          <a:lstStyle/>
          <a:p>
            <a:pPr eaLnBrk="1" hangingPunct="1"/>
            <a:r>
              <a:rPr lang="en-US" altLang="zh-CN" sz="3600" smtClean="0"/>
              <a:t>Vesuvius from plane</a:t>
            </a:r>
            <a:r>
              <a:rPr lang="en-US" altLang="zh-CN" sz="4000" smtClean="0"/>
              <a:t> </a:t>
            </a:r>
            <a:endParaRPr lang="zh-CN" altLang="en-US" sz="4000" smtClean="0"/>
          </a:p>
        </p:txBody>
      </p:sp>
      <p:pic>
        <p:nvPicPr>
          <p:cNvPr id="20482" name="Picture 5" descr="File:Vesuvius from plane.jpg">
            <a:hlinkClick r:id="rId2"/>
          </p:cNvPr>
          <p:cNvPicPr>
            <a:picLocks noChangeAspect="1" noChangeArrowheads="1"/>
          </p:cNvPicPr>
          <p:nvPr/>
        </p:nvPicPr>
        <p:blipFill>
          <a:blip r:embed="rId3"/>
          <a:srcRect/>
          <a:stretch>
            <a:fillRect/>
          </a:stretch>
        </p:blipFill>
        <p:spPr bwMode="auto">
          <a:xfrm>
            <a:off x="468313" y="1870075"/>
            <a:ext cx="4084637" cy="2120900"/>
          </a:xfrm>
          <a:prstGeom prst="rect">
            <a:avLst/>
          </a:prstGeom>
          <a:noFill/>
          <a:ln w="9525">
            <a:noFill/>
            <a:miter lim="800000"/>
            <a:headEnd/>
            <a:tailEnd/>
          </a:ln>
        </p:spPr>
      </p:pic>
      <p:sp>
        <p:nvSpPr>
          <p:cNvPr id="20483" name="TextBox 6"/>
          <p:cNvSpPr txBox="1">
            <a:spLocks noChangeArrowheads="1"/>
          </p:cNvSpPr>
          <p:nvPr/>
        </p:nvSpPr>
        <p:spPr bwMode="auto">
          <a:xfrm>
            <a:off x="3132138" y="0"/>
            <a:ext cx="3960812"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1. Culture Tips</a:t>
            </a:r>
          </a:p>
        </p:txBody>
      </p:sp>
      <p:pic>
        <p:nvPicPr>
          <p:cNvPr id="20484" name="Picture 5" descr="File:Wnętrze krateru Wezuwiusz.jpg">
            <a:hlinkClick r:id="rId4"/>
          </p:cNvPr>
          <p:cNvPicPr>
            <a:picLocks noChangeAspect="1" noChangeArrowheads="1"/>
          </p:cNvPicPr>
          <p:nvPr/>
        </p:nvPicPr>
        <p:blipFill>
          <a:blip r:embed="rId5"/>
          <a:srcRect/>
          <a:stretch>
            <a:fillRect/>
          </a:stretch>
        </p:blipFill>
        <p:spPr bwMode="auto">
          <a:xfrm>
            <a:off x="5219700" y="1384300"/>
            <a:ext cx="3422650" cy="3422650"/>
          </a:xfrm>
          <a:prstGeom prst="rect">
            <a:avLst/>
          </a:prstGeom>
          <a:noFill/>
          <a:ln w="9525">
            <a:noFill/>
            <a:miter lim="800000"/>
            <a:headEnd/>
            <a:tailEnd/>
          </a:ln>
        </p:spPr>
      </p:pic>
      <p:sp>
        <p:nvSpPr>
          <p:cNvPr id="20485" name="Rectangle 2"/>
          <p:cNvSpPr>
            <a:spLocks noChangeArrowheads="1"/>
          </p:cNvSpPr>
          <p:nvPr/>
        </p:nvSpPr>
        <p:spPr bwMode="auto">
          <a:xfrm>
            <a:off x="4716463" y="788988"/>
            <a:ext cx="4318000" cy="541337"/>
          </a:xfrm>
          <a:prstGeom prst="rect">
            <a:avLst/>
          </a:prstGeom>
          <a:noFill/>
          <a:ln w="9525">
            <a:noFill/>
            <a:miter lim="800000"/>
            <a:headEnd/>
            <a:tailEnd/>
          </a:ln>
        </p:spPr>
        <p:txBody>
          <a:bodyPr/>
          <a:lstStyle/>
          <a:p>
            <a:pPr algn="ctr"/>
            <a:r>
              <a:rPr lang="en-US" altLang="zh-CN" sz="2800">
                <a:latin typeface="Calibri" pitchFamily="34" charset="0"/>
              </a:rPr>
              <a:t>Inside the crater of Vesuvius</a:t>
            </a:r>
            <a:endParaRPr lang="zh-CN" altLang="en-US" sz="2800">
              <a:latin typeface="Calibri" pitchFamily="34" charset="0"/>
            </a:endParaRPr>
          </a:p>
        </p:txBody>
      </p:sp>
      <p:sp>
        <p:nvSpPr>
          <p:cNvPr id="20486" name="TextBox 4"/>
          <p:cNvSpPr txBox="1">
            <a:spLocks noChangeArrowheads="1"/>
          </p:cNvSpPr>
          <p:nvPr/>
        </p:nvSpPr>
        <p:spPr bwMode="auto">
          <a:xfrm>
            <a:off x="214313" y="0"/>
            <a:ext cx="1928812" cy="393700"/>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Background</a:t>
            </a:r>
            <a:endParaRPr lang="zh-CN" altLang="en-US" sz="2800">
              <a:solidFill>
                <a:schemeClr val="bg1"/>
              </a:solidFill>
              <a:latin typeface="Calibri" pitchFamily="34" charset="0"/>
            </a:endParaRPr>
          </a:p>
        </p:txBody>
      </p:sp>
    </p:spTree>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2"/>
          <p:cNvSpPr>
            <a:spLocks noGrp="1"/>
          </p:cNvSpPr>
          <p:nvPr>
            <p:ph idx="4294967295"/>
          </p:nvPr>
        </p:nvSpPr>
        <p:spPr bwMode="auto">
          <a:xfrm>
            <a:off x="214313" y="696913"/>
            <a:ext cx="5703887" cy="4340225"/>
          </a:xfrm>
          <a:prstGeom prst="rect">
            <a:avLst/>
          </a:prstGeom>
          <a:noFill/>
          <a:ln>
            <a:miter lim="800000"/>
            <a:headEnd/>
            <a:tailEnd/>
          </a:ln>
        </p:spPr>
        <p:txBody>
          <a:bodyPr/>
          <a:lstStyle/>
          <a:p>
            <a:pPr marL="0" indent="0" eaLnBrk="1" hangingPunct="1">
              <a:buFont typeface="Arial" charset="0"/>
              <a:buNone/>
            </a:pPr>
            <a:r>
              <a:rPr lang="en-US" altLang="zh-CN" sz="2000" b="1" smtClean="0"/>
              <a:t>Jupiter</a:t>
            </a:r>
            <a:r>
              <a:rPr lang="en-US" altLang="zh-CN" sz="2000" smtClean="0"/>
              <a:t> is the king of the gods and the god of sky and thunder. Jupiter was the chief deity of Roman state religion throughout the Republican and Imperial eras, until the Empire came under Christian rule. </a:t>
            </a:r>
          </a:p>
          <a:p>
            <a:pPr marL="0" indent="0" eaLnBrk="1" hangingPunct="1">
              <a:buFont typeface="Arial" charset="0"/>
              <a:buNone/>
            </a:pPr>
            <a:r>
              <a:rPr lang="en-US" altLang="zh-CN" sz="2000" smtClean="0"/>
              <a:t>Jupiter is thought to have originated as a sky god. His identifying implement is the thunderbolt, and his primary sacred animal is the eagle, which held precedence over other birds in the taking of auspices and became one of the most common symbols of the Roman army. </a:t>
            </a:r>
          </a:p>
          <a:p>
            <a:pPr marL="0" indent="0" eaLnBrk="1" hangingPunct="1"/>
            <a:endParaRPr lang="zh-CN" altLang="en-US" sz="2000" smtClean="0"/>
          </a:p>
        </p:txBody>
      </p:sp>
      <p:pic>
        <p:nvPicPr>
          <p:cNvPr id="21506" name="Picture 2" descr="http://upload.wikimedia.org/wikipedia/commons/thumb/b/b3/8646_-_St_Petersburg_-_Hermitage_-_Jupiter2.jpg/250px-8646_-_St_Petersburg_-_Hermitage_-_Jupiter2.jpg">
            <a:hlinkClick r:id="rId2"/>
          </p:cNvPr>
          <p:cNvPicPr>
            <a:picLocks noChangeAspect="1" noChangeArrowheads="1"/>
          </p:cNvPicPr>
          <p:nvPr/>
        </p:nvPicPr>
        <p:blipFill>
          <a:blip r:embed="rId3"/>
          <a:srcRect/>
          <a:stretch>
            <a:fillRect/>
          </a:stretch>
        </p:blipFill>
        <p:spPr bwMode="auto">
          <a:xfrm>
            <a:off x="5918200" y="898525"/>
            <a:ext cx="2994025" cy="3348038"/>
          </a:xfrm>
          <a:prstGeom prst="rect">
            <a:avLst/>
          </a:prstGeom>
          <a:noFill/>
          <a:ln w="9525">
            <a:noFill/>
            <a:miter lim="800000"/>
            <a:headEnd/>
            <a:tailEnd/>
          </a:ln>
        </p:spPr>
      </p:pic>
      <p:sp>
        <p:nvSpPr>
          <p:cNvPr id="21507" name="TextBox 6"/>
          <p:cNvSpPr txBox="1">
            <a:spLocks noChangeArrowheads="1"/>
          </p:cNvSpPr>
          <p:nvPr/>
        </p:nvSpPr>
        <p:spPr bwMode="auto">
          <a:xfrm>
            <a:off x="3132138" y="0"/>
            <a:ext cx="4176712"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1. Culture Tips</a:t>
            </a:r>
          </a:p>
        </p:txBody>
      </p:sp>
      <p:sp>
        <p:nvSpPr>
          <p:cNvPr id="21508" name="TextBox 4"/>
          <p:cNvSpPr txBox="1">
            <a:spLocks noChangeArrowheads="1"/>
          </p:cNvSpPr>
          <p:nvPr/>
        </p:nvSpPr>
        <p:spPr bwMode="auto">
          <a:xfrm>
            <a:off x="214313" y="0"/>
            <a:ext cx="1928812" cy="393700"/>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Background</a:t>
            </a:r>
            <a:endParaRPr lang="zh-CN" altLang="en-US" sz="2800">
              <a:solidFill>
                <a:schemeClr val="bg1"/>
              </a:solidFill>
              <a:latin typeface="Calibri" pitchFamily="34" charset="0"/>
            </a:endParaRPr>
          </a:p>
        </p:txBody>
      </p:sp>
    </p:spTree>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2"/>
          <p:cNvSpPr>
            <a:spLocks noGrp="1"/>
          </p:cNvSpPr>
          <p:nvPr>
            <p:ph idx="4294967295"/>
          </p:nvPr>
        </p:nvSpPr>
        <p:spPr bwMode="auto">
          <a:xfrm>
            <a:off x="539750" y="627063"/>
            <a:ext cx="4286250" cy="3873500"/>
          </a:xfrm>
          <a:prstGeom prst="rect">
            <a:avLst/>
          </a:prstGeom>
          <a:noFill/>
          <a:ln>
            <a:miter lim="800000"/>
            <a:headEnd/>
            <a:tailEnd/>
          </a:ln>
        </p:spPr>
        <p:txBody>
          <a:bodyPr/>
          <a:lstStyle/>
          <a:p>
            <a:pPr marL="0" indent="0" eaLnBrk="1" hangingPunct="1">
              <a:buFont typeface="Arial" charset="0"/>
              <a:buNone/>
            </a:pPr>
            <a:r>
              <a:rPr lang="en-US" altLang="zh-CN" sz="2000" b="1" smtClean="0"/>
              <a:t>Apollo</a:t>
            </a:r>
            <a:r>
              <a:rPr lang="en-US" altLang="zh-CN" sz="2000" smtClean="0"/>
              <a:t> is one of the most important and complex Olympian deities in ancient Greek and Roman religion, Greek and Roman mythology. </a:t>
            </a:r>
          </a:p>
          <a:p>
            <a:pPr marL="0" indent="0" eaLnBrk="1" hangingPunct="1">
              <a:buFont typeface="Arial" charset="0"/>
              <a:buNone/>
            </a:pPr>
            <a:r>
              <a:rPr lang="en-US" altLang="zh-CN" sz="2000" smtClean="0"/>
              <a:t>Apollo has been variously recognized as a god of light and the Sun, truth and prophecy, healing, plague, music, poetry, and more. </a:t>
            </a:r>
          </a:p>
          <a:p>
            <a:pPr marL="0" indent="0" eaLnBrk="1" hangingPunct="1">
              <a:buFont typeface="Arial" charset="0"/>
              <a:buNone/>
            </a:pPr>
            <a:r>
              <a:rPr lang="en-US" altLang="zh-CN" sz="2000" smtClean="0"/>
              <a:t>Apollo is the son of Zeus and Leto, and has a twin sister, the chaste huntress Artemis. </a:t>
            </a:r>
            <a:endParaRPr lang="zh-CN" altLang="en-US" sz="2000" smtClean="0"/>
          </a:p>
        </p:txBody>
      </p:sp>
      <p:sp>
        <p:nvSpPr>
          <p:cNvPr id="22530" name="TextBox 6"/>
          <p:cNvSpPr txBox="1">
            <a:spLocks noChangeArrowheads="1"/>
          </p:cNvSpPr>
          <p:nvPr/>
        </p:nvSpPr>
        <p:spPr bwMode="auto">
          <a:xfrm>
            <a:off x="3132138" y="0"/>
            <a:ext cx="4176712" cy="641350"/>
          </a:xfrm>
          <a:prstGeom prst="rect">
            <a:avLst/>
          </a:prstGeom>
          <a:noFill/>
          <a:ln w="9525">
            <a:noFill/>
            <a:miter lim="800000"/>
            <a:headEnd/>
            <a:tailEnd/>
          </a:ln>
        </p:spPr>
        <p:txBody>
          <a:bodyPr>
            <a:spAutoFit/>
          </a:bodyPr>
          <a:lstStyle/>
          <a:p>
            <a:pPr eaLnBrk="0" hangingPunct="0"/>
            <a:r>
              <a:rPr lang="en-US" altLang="zh-CN" sz="3600" b="1">
                <a:latin typeface="Calibri" pitchFamily="34" charset="0"/>
              </a:rPr>
              <a:t>1. Culture Tips</a:t>
            </a:r>
          </a:p>
        </p:txBody>
      </p:sp>
      <p:pic>
        <p:nvPicPr>
          <p:cNvPr id="22531" name="Picture 5" descr="Ap17ApolloBelvedere"/>
          <p:cNvPicPr>
            <a:picLocks noChangeAspect="1" noChangeArrowheads="1"/>
          </p:cNvPicPr>
          <p:nvPr/>
        </p:nvPicPr>
        <p:blipFill>
          <a:blip r:embed="rId2"/>
          <a:srcRect/>
          <a:stretch>
            <a:fillRect/>
          </a:stretch>
        </p:blipFill>
        <p:spPr bwMode="auto">
          <a:xfrm>
            <a:off x="5364163" y="898525"/>
            <a:ext cx="2876550" cy="3429000"/>
          </a:xfrm>
          <a:prstGeom prst="rect">
            <a:avLst/>
          </a:prstGeom>
          <a:noFill/>
          <a:ln w="9525">
            <a:noFill/>
            <a:miter lim="800000"/>
            <a:headEnd/>
            <a:tailEnd/>
          </a:ln>
        </p:spPr>
      </p:pic>
      <p:sp>
        <p:nvSpPr>
          <p:cNvPr id="22532" name="TextBox 4"/>
          <p:cNvSpPr txBox="1">
            <a:spLocks noChangeArrowheads="1"/>
          </p:cNvSpPr>
          <p:nvPr/>
        </p:nvSpPr>
        <p:spPr bwMode="auto">
          <a:xfrm>
            <a:off x="214313" y="0"/>
            <a:ext cx="1928812" cy="393700"/>
          </a:xfrm>
          <a:prstGeom prst="rect">
            <a:avLst/>
          </a:prstGeom>
          <a:noFill/>
          <a:ln w="9525">
            <a:noFill/>
            <a:miter lim="800000"/>
            <a:headEnd/>
            <a:tailEnd/>
          </a:ln>
        </p:spPr>
        <p:txBody>
          <a:bodyPr>
            <a:spAutoFit/>
          </a:bodyPr>
          <a:lstStyle/>
          <a:p>
            <a:r>
              <a:rPr lang="en-US" altLang="zh-CN" sz="2800">
                <a:solidFill>
                  <a:schemeClr val="bg1"/>
                </a:solidFill>
                <a:latin typeface="Calibri" pitchFamily="34" charset="0"/>
              </a:rPr>
              <a:t>Background</a:t>
            </a:r>
            <a:endParaRPr lang="zh-CN" altLang="en-US" sz="2800">
              <a:solidFill>
                <a:schemeClr val="bg1"/>
              </a:solidFill>
              <a:latin typeface="Calibri" pitchFamily="34" charset="0"/>
            </a:endParaRPr>
          </a:p>
        </p:txBody>
      </p:sp>
    </p:spTree>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3F319">
            <a:alpha val="41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200" b="1" dirty="0" smtClean="0">
            <a:solidFill>
              <a:srgbClr val="F8F8F8"/>
            </a:solidFill>
            <a:latin typeface="Times New Roman" panose="02020603050405020304" pitchFamily="18" charset="0"/>
            <a:cs typeface="Times New Roman" panose="02020603050405020304" pitchFamily="18" charset="0"/>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3233</TotalTime>
  <Words>1013</Words>
  <Application>Microsoft Office PowerPoint</Application>
  <PresentationFormat>全屏显示(16:9)</PresentationFormat>
  <Paragraphs>105</Paragraphs>
  <Slides>22</Slides>
  <Notes>10</Notes>
  <HiddenSlides>0</HiddenSlides>
  <MMClips>0</MMClips>
  <ScaleCrop>false</ScaleCrop>
  <HeadingPairs>
    <vt:vector size="6" baseType="variant">
      <vt:variant>
        <vt:lpstr>已用的字体</vt:lpstr>
      </vt:variant>
      <vt:variant>
        <vt:i4>9</vt:i4>
      </vt:variant>
      <vt:variant>
        <vt:lpstr>演示文稿设计模板</vt:lpstr>
      </vt:variant>
      <vt:variant>
        <vt:i4>3</vt:i4>
      </vt:variant>
      <vt:variant>
        <vt:lpstr>幻灯片标题</vt:lpstr>
      </vt:variant>
      <vt:variant>
        <vt:i4>22</vt:i4>
      </vt:variant>
    </vt:vector>
  </HeadingPairs>
  <TitlesOfParts>
    <vt:vector size="34" baseType="lpstr">
      <vt:lpstr>Arial</vt:lpstr>
      <vt:lpstr>宋体</vt:lpstr>
      <vt:lpstr>Calibri</vt:lpstr>
      <vt:lpstr>FrankRuehl</vt:lpstr>
      <vt:lpstr>Adobe Gothic Std B</vt:lpstr>
      <vt:lpstr>华文隶书</vt:lpstr>
      <vt:lpstr>Times New Roman</vt:lpstr>
      <vt:lpstr>华文新魏</vt:lpstr>
      <vt:lpstr>微软雅黑</vt:lpstr>
      <vt:lpstr>Office 主题​​</vt:lpstr>
      <vt:lpstr>Office 主题​​</vt:lpstr>
      <vt:lpstr>Office 主题​​</vt:lpstr>
      <vt:lpstr>幻灯片 1</vt:lpstr>
      <vt:lpstr>幻灯片 2</vt:lpstr>
      <vt:lpstr>幻灯片 3</vt:lpstr>
      <vt:lpstr>幻灯片 4</vt:lpstr>
      <vt:lpstr>Pompeii the Last Day </vt:lpstr>
      <vt:lpstr>Mount Vesuvius</vt:lpstr>
      <vt:lpstr>Vesuvius from plane </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Yangtze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Stilwell Joseph</dc:creator>
  <cp:lastModifiedBy>WIN</cp:lastModifiedBy>
  <cp:revision>1008</cp:revision>
  <dcterms:created xsi:type="dcterms:W3CDTF">2014-03-26T14:37:33Z</dcterms:created>
  <dcterms:modified xsi:type="dcterms:W3CDTF">2015-01-04T03:23:19Z</dcterms:modified>
</cp:coreProperties>
</file>